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sldIdLst>
    <p:sldId id="256" r:id="rId2"/>
    <p:sldId id="398" r:id="rId3"/>
    <p:sldId id="400" r:id="rId4"/>
    <p:sldId id="257" r:id="rId5"/>
    <p:sldId id="401" r:id="rId6"/>
    <p:sldId id="258" r:id="rId7"/>
    <p:sldId id="402" r:id="rId8"/>
    <p:sldId id="403" r:id="rId9"/>
    <p:sldId id="404" r:id="rId10"/>
    <p:sldId id="345" r:id="rId11"/>
    <p:sldId id="392" r:id="rId12"/>
    <p:sldId id="395" r:id="rId13"/>
    <p:sldId id="406" r:id="rId14"/>
    <p:sldId id="407" r:id="rId15"/>
    <p:sldId id="410" r:id="rId16"/>
    <p:sldId id="413" r:id="rId17"/>
    <p:sldId id="414" r:id="rId18"/>
    <p:sldId id="415" r:id="rId19"/>
    <p:sldId id="416" r:id="rId20"/>
    <p:sldId id="418" r:id="rId21"/>
    <p:sldId id="429" r:id="rId22"/>
    <p:sldId id="419" r:id="rId23"/>
    <p:sldId id="420" r:id="rId24"/>
    <p:sldId id="422" r:id="rId25"/>
    <p:sldId id="431" r:id="rId26"/>
    <p:sldId id="426" r:id="rId27"/>
    <p:sldId id="421" r:id="rId28"/>
    <p:sldId id="433" r:id="rId29"/>
    <p:sldId id="441" r:id="rId30"/>
    <p:sldId id="432" r:id="rId31"/>
    <p:sldId id="439" r:id="rId32"/>
    <p:sldId id="442" r:id="rId33"/>
    <p:sldId id="443" r:id="rId34"/>
    <p:sldId id="446" r:id="rId35"/>
    <p:sldId id="448" r:id="rId36"/>
    <p:sldId id="264" r:id="rId37"/>
    <p:sldId id="291" r:id="rId38"/>
    <p:sldId id="440" r:id="rId39"/>
    <p:sldId id="450" r:id="rId40"/>
    <p:sldId id="451" r:id="rId41"/>
    <p:sldId id="449" r:id="rId42"/>
    <p:sldId id="267" r:id="rId43"/>
    <p:sldId id="453" r:id="rId44"/>
    <p:sldId id="452" r:id="rId45"/>
    <p:sldId id="456" r:id="rId46"/>
    <p:sldId id="455" r:id="rId47"/>
    <p:sldId id="457" r:id="rId48"/>
    <p:sldId id="990" r:id="rId49"/>
    <p:sldId id="498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70FD"/>
    <a:srgbClr val="FF3D5A"/>
    <a:srgbClr val="B9F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37" autoAdjust="0"/>
  </p:normalViewPr>
  <p:slideViewPr>
    <p:cSldViewPr snapToGrid="0">
      <p:cViewPr varScale="1">
        <p:scale>
          <a:sx n="108" d="100"/>
          <a:sy n="108" d="100"/>
        </p:scale>
        <p:origin x="1704" y="11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18F45-3BC0-48EA-9C5E-5F22D186F011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B5E3-B523-4309-9F7D-2B78C1FB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9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opard_kill_-_KNP_-_001.jpg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deed.en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Characteristics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 of species distribution (scale-dependent)</a:t>
            </a:r>
          </a:p>
          <a:p>
            <a:pPr lvl="1"/>
            <a:r>
              <a:rPr lang="en-US" dirty="0"/>
              <a:t>size (latitudinal pattern, Rapoport hypotheses; measures: Gaston 2009); </a:t>
            </a:r>
          </a:p>
          <a:p>
            <a:pPr lvl="1"/>
            <a:r>
              <a:rPr lang="en-US" dirty="0"/>
              <a:t>shape (north-south vs west-east); </a:t>
            </a:r>
          </a:p>
          <a:p>
            <a:pPr lvl="1"/>
            <a:r>
              <a:rPr lang="en-US" dirty="0"/>
              <a:t>Internal structure within ranges: abundance-center hypotheses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Potential determinants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abiotic, biotic, dispersal</a:t>
            </a:r>
          </a:p>
          <a:p>
            <a:pPr lvl="1"/>
            <a:r>
              <a:rPr lang="en-US" dirty="0"/>
              <a:t>Empirical evidence for range-limiting factors: </a:t>
            </a:r>
            <a:r>
              <a:rPr lang="en-US" dirty="0" err="1"/>
              <a:t>unequilibrient</a:t>
            </a:r>
            <a:r>
              <a:rPr lang="en-US" dirty="0"/>
              <a:t>: glaciation; </a:t>
            </a:r>
          </a:p>
          <a:p>
            <a:r>
              <a:rPr lang="en-US" dirty="0"/>
              <a:t>Changes of  species distributions: </a:t>
            </a:r>
          </a:p>
          <a:p>
            <a:pPr lvl="1"/>
            <a:r>
              <a:rPr lang="en-US" dirty="0"/>
              <a:t>elevational shits; </a:t>
            </a:r>
          </a:p>
          <a:p>
            <a:pPr lvl="1"/>
            <a:r>
              <a:rPr lang="en-US" dirty="0"/>
              <a:t>human activities (Wubing, Ingmar </a:t>
            </a:r>
            <a:r>
              <a:rPr lang="en-US" dirty="0" err="1"/>
              <a:t>GEB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extinction risk (mammal, Nature), </a:t>
            </a:r>
          </a:p>
          <a:p>
            <a:pPr lvl="1"/>
            <a:r>
              <a:rPr lang="en-US" dirty="0"/>
              <a:t>biological invasive (Nature)</a:t>
            </a:r>
          </a:p>
          <a:p>
            <a:r>
              <a:rPr lang="en-US" dirty="0"/>
              <a:t>Database of species distributions</a:t>
            </a:r>
          </a:p>
          <a:p>
            <a:pPr lvl="1"/>
            <a:r>
              <a:rPr lang="en-US" dirty="0"/>
              <a:t>IUCN range maps, </a:t>
            </a:r>
            <a:r>
              <a:rPr lang="en-US" dirty="0" err="1"/>
              <a:t>GBIF</a:t>
            </a:r>
            <a:r>
              <a:rPr lang="en-US" dirty="0"/>
              <a:t>, BIEN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87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results of standardized census routes of the North American Breeding Bird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8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ways in which geographic range size and position very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41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de.wikipedia.org</a:t>
            </a:r>
            <a:r>
              <a:rPr lang="en-US" dirty="0"/>
              <a:t>/wiki/Ren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dotted line in panel (a) indicates the margin of the ice 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7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Webb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Gasten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(2000)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等对六个鸟类类群研究发现，当物种形成后分布区总体上迅速扩张，然后随物种进化年龄逐渐降低。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use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independentlyderived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molecular data to estimate ages of species in six monophyletic groups of birds, and examine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therelationship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species age and global geographic range size</a:t>
            </a:r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80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Paul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(2009)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对植物研究发现，年轻的物种可能没有充足的时间占据它们潜在的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分布区域范围。但是，分布区大小与物种年龄的关系并不一定有因果关系，因为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分布区小的物种的灭绝风险更大，上述两者存在正相关关系可能是由于分布区小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的物种灭绝造成的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Pigot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2012)。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0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otential determinants of species distributions</a:t>
            </a:r>
          </a:p>
          <a:p>
            <a:r>
              <a:rPr lang="en-US" altLang="zh-CN" dirty="0"/>
              <a:t>Potential causes of geographic range limits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62E9491-D255-459A-A79E-5FD7B78B24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66278B-D2AE-425E-939F-21AADCF2DB73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A267A26D-0B67-4B92-B9F0-B94517555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36DE20F-90B8-433A-888A-4CB8FF4EC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B: birth rate</a:t>
            </a:r>
          </a:p>
          <a:p>
            <a:r>
              <a:rPr lang="en-US" sz="1200" dirty="0"/>
              <a:t>D: Death rate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Hutchinson multidimensional niche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7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1.1 The distribution of </a:t>
            </a:r>
            <a:r>
              <a:rPr lang="en-US" sz="1200" b="1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Symplocos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paniculata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three spatial scales</a:t>
            </a: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geographic range of species in China</a:t>
            </a: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 distribution at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Gutianshan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Nature Reserve</a:t>
            </a: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of individuals in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Gutianshan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Forest Dynamic Plot (600 × 400 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66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African lions and hyaenas compete for food.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Predation in action. 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Leopard—Panthera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pardus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—killing a young bushbuck—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Tragelaphus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sylvaticus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CC BY-SA 3.0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95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 squirrel adapt to climate and habitats in both North and South Europe, causing extinction of the native red squirrel</a:t>
            </a:r>
          </a:p>
          <a:p>
            <a:endParaRPr lang="en-US" dirty="0"/>
          </a:p>
          <a:p>
            <a:r>
              <a:rPr lang="en-US" dirty="0"/>
              <a:t>Rather much circumstantial evidence for mammals &amp; birds</a:t>
            </a:r>
          </a:p>
          <a:p>
            <a:r>
              <a:rPr lang="en-US" dirty="0"/>
              <a:t>Probably less important in plants!</a:t>
            </a:r>
          </a:p>
          <a:p>
            <a:pPr lvl="1"/>
            <a:r>
              <a:rPr lang="en-US" b="0" dirty="0"/>
              <a:t>Why?</a:t>
            </a:r>
          </a:p>
          <a:p>
            <a:pPr lvl="1"/>
            <a:r>
              <a:rPr lang="en-US" b="0" dirty="0"/>
              <a:t>Because plants are sessile &amp; interactions local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 and grey squirrels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50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solid oval refers to the fundamental niche or the combination of environmental factors 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which the species has a finite rate of increase (λ) greater than or equal to 1.0.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65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cell indicates more than one population in 1915–1939 (black), 1940–1969 (red) or 1970–1997 (blue).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9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explained by increased agricultural land and agricultural intensification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32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is a network of ecologists, botanists, and computer scientists working together to document global patterns of plant diversity, function and distribution.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you will find access to: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Georeferenced plant observations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herbarium, plot, and trait records;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 inventories and surveys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geographic distribution maps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 traits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species-level phylogeny for all plants in the New World;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Cross-continent, continent, and country-level species lists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49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24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 to 3-4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86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Characteristics of species ranges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1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Picoides</a:t>
            </a:r>
            <a:r>
              <a:rPr lang="en-US" dirty="0"/>
              <a:t> dorsalis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83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6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BA6B-CA3A-4FE6-B17D-0736800305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1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Overall, small ranges are mostly distributed in islands, mountains and low latitudinal areas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很多研究发现物种的分布区大小在空间上并不是均匀分布的，有些地区的物种分布区比较大，而另外一些地区的比较小。这里展示的是全球两栖类、鸟类、哺乳动物和北美乔木树种的格局，总体上看，较小的分布区出现在岛屿、山区和低纬度地区。虽然已经有了不少研究，但格局背后的机制还存在很多争论，特别是关于植物的分布区大小格局，主要受限于分布数据还比较缺乏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8F458-2F52-4F04-BCF2-B617376D12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4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9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752600"/>
            <a:ext cx="7772400" cy="914400"/>
          </a:xfrm>
        </p:spPr>
        <p:txBody>
          <a:bodyPr/>
          <a:lstStyle>
            <a:lvl1pPr>
              <a:defRPr sz="3300" b="1"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581400"/>
            <a:ext cx="6400800" cy="12954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zh-CN" altLang="en-US" noProof="0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CC8B45-3CE6-41E4-8AAC-B49C5A670DAB}" type="datetime1">
              <a:rPr lang="en-US" smtClean="0"/>
              <a:t>5/5/2022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B1D265-8B2B-4702-BB87-94772C5830E6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2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12"/>
            <a:ext cx="2057400" cy="58975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12"/>
            <a:ext cx="6019800" cy="589756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FA3373-97AD-448D-8CE6-587AA284F3AA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88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28612"/>
            <a:ext cx="8229600" cy="589756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7872BD-05E7-4BF0-8CB9-06E3AD294D55}" type="datetime1">
              <a:rPr lang="en-US" smtClean="0"/>
              <a:t>5/5/2022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2378"/>
            <a:ext cx="8229600" cy="50449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4433D8C-7C0C-4D1A-8421-295BB25D4FD2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0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68" indent="0">
              <a:buNone/>
              <a:defRPr sz="1013"/>
            </a:lvl2pPr>
            <a:lvl3pPr marL="514337" indent="0">
              <a:buNone/>
              <a:defRPr sz="900"/>
            </a:lvl3pPr>
            <a:lvl4pPr marL="771506" indent="0">
              <a:buNone/>
              <a:defRPr sz="788"/>
            </a:lvl4pPr>
            <a:lvl5pPr marL="1028675" indent="0">
              <a:buNone/>
              <a:defRPr sz="788"/>
            </a:lvl5pPr>
            <a:lvl6pPr marL="1285843" indent="0">
              <a:buNone/>
              <a:defRPr sz="788"/>
            </a:lvl6pPr>
            <a:lvl7pPr marL="1543012" indent="0">
              <a:buNone/>
              <a:defRPr sz="788"/>
            </a:lvl7pPr>
            <a:lvl8pPr marL="1800180" indent="0">
              <a:buNone/>
              <a:defRPr sz="788"/>
            </a:lvl8pPr>
            <a:lvl9pPr marL="2057348" indent="0">
              <a:buNone/>
              <a:defRPr sz="788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AD456C-5B6E-4A3D-8BF7-651E00D43A36}" type="datetime1">
              <a:rPr lang="en-US" smtClean="0"/>
              <a:t>5/5/2022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7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D21158-FF2D-4418-A7C1-005CF2382006}" type="datetime1">
              <a:rPr lang="en-US" smtClean="0"/>
              <a:t>5/5/2022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01F75B-5D99-4D84-857A-D4350956C3F4}" type="datetime1">
              <a:rPr lang="en-US" smtClean="0"/>
              <a:t>5/5/2022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5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rgbClr val="3333FF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25BD42-6BF7-4686-8B52-C474171B57C3}" type="datetime1">
              <a:rPr lang="en-US" smtClean="0"/>
              <a:t>5/5/2022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0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28D537-3569-4F94-878A-905FE107E74B}" type="datetime1">
              <a:rPr lang="en-US" smtClean="0"/>
              <a:t>5/5/2022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9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C979F4-DBD3-471A-A8B1-0576C6C71AB5}" type="datetime1">
              <a:rPr lang="en-US" smtClean="0"/>
              <a:t>5/5/2022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68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8" indent="0">
              <a:buNone/>
              <a:defRPr sz="1125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FD3794-F810-476B-87FF-BF9DC34F91E9}" type="datetime1">
              <a:rPr lang="en-US" smtClean="0"/>
              <a:t>5/5/2022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584"/>
            <a:ext cx="8229600" cy="98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9699"/>
            <a:ext cx="8229600" cy="503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04E26306-36E1-4D4A-BEC2-7B576EA210CD}" type="datetime1">
              <a:rPr lang="en-US" smtClean="0"/>
              <a:t>5/5/2022</a:t>
            </a:fld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/>
          <p:cNvSpPr/>
          <p:nvPr/>
        </p:nvSpPr>
        <p:spPr bwMode="auto">
          <a:xfrm>
            <a:off x="101602" y="1074015"/>
            <a:ext cx="8940800" cy="288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00B050"/>
              </a:gs>
              <a:gs pos="100000">
                <a:srgbClr val="FF00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13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775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5pPr>
      <a:lvl6pPr marL="257168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6pPr>
      <a:lvl7pPr marL="514337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7pPr>
      <a:lvl8pPr marL="771506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8pPr>
      <a:lvl9pPr marL="1028675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192876" indent="-192876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575" b="1">
          <a:solidFill>
            <a:schemeClr val="tx1"/>
          </a:solidFill>
          <a:latin typeface="+mn-lt"/>
          <a:ea typeface="+mn-ea"/>
          <a:cs typeface="+mn-cs"/>
        </a:defRPr>
      </a:lvl1pPr>
      <a:lvl2pPr marL="417899" indent="-160731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350" b="1">
          <a:solidFill>
            <a:schemeClr val="tx1"/>
          </a:solidFill>
          <a:latin typeface="+mn-lt"/>
          <a:ea typeface="+mn-ea"/>
        </a:defRPr>
      </a:lvl2pPr>
      <a:lvl3pPr marL="642922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350" b="1">
          <a:solidFill>
            <a:schemeClr val="tx1"/>
          </a:solidFill>
          <a:latin typeface="+mn-lt"/>
          <a:ea typeface="+mn-ea"/>
        </a:defRPr>
      </a:lvl3pPr>
      <a:lvl4pPr marL="900091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125" b="1">
          <a:solidFill>
            <a:schemeClr val="tx1"/>
          </a:solidFill>
          <a:latin typeface="+mn-lt"/>
          <a:ea typeface="+mn-ea"/>
        </a:defRPr>
      </a:lvl4pPr>
      <a:lvl5pPr marL="1157259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 b="1">
          <a:solidFill>
            <a:schemeClr val="tx1"/>
          </a:solidFill>
          <a:latin typeface="+mn-lt"/>
          <a:ea typeface="+mn-ea"/>
        </a:defRPr>
      </a:lvl5pPr>
      <a:lvl6pPr marL="1414428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596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8765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5934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bif.org/" TargetMode="Externa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bis.org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ien.nceas.ucsb.edu/bien/" TargetMode="Externa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ucnredlist.org/resources/spatial-data-download" TargetMode="External"/><Relationship Id="rId4" Type="http://schemas.openxmlformats.org/officeDocument/2006/relationships/image" Target="../media/image9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ol.org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Badger species map.png">
            <a:extLst>
              <a:ext uri="{FF2B5EF4-FFF2-40B4-BE49-F238E27FC236}">
                <a16:creationId xmlns:a16="http://schemas.microsoft.com/office/drawing/2014/main" id="{3B520A2E-8100-4D59-B4EE-F5B5EECC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1692" y="2699436"/>
            <a:ext cx="5715000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84261-F6AE-4847-80C7-E26E4136D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75" y="1743978"/>
            <a:ext cx="7772400" cy="685800"/>
          </a:xfrm>
        </p:spPr>
        <p:txBody>
          <a:bodyPr/>
          <a:lstStyle/>
          <a:p>
            <a:r>
              <a:rPr lang="en-US" sz="3600" dirty="0"/>
              <a:t>D</a:t>
            </a:r>
            <a:r>
              <a:rPr lang="en-US" altLang="zh-CN" sz="3600" dirty="0"/>
              <a:t>istribution of species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D8FB7-DE0F-44B3-B13F-76822FFCD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697" y="5167567"/>
            <a:ext cx="6473671" cy="510260"/>
          </a:xfrm>
        </p:spPr>
        <p:txBody>
          <a:bodyPr/>
          <a:lstStyle/>
          <a:p>
            <a:r>
              <a:rPr lang="en-US" sz="1800" dirty="0"/>
              <a:t>Wubing Xu (</a:t>
            </a:r>
            <a:r>
              <a:rPr lang="en-US" altLang="zh-CN" sz="1800" dirty="0" err="1"/>
              <a:t>wubing.xu@idiv.de</a:t>
            </a:r>
            <a:r>
              <a:rPr lang="en-US" altLang="zh-CN" sz="1800" dirty="0"/>
              <a:t>)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96931-163D-44DC-A2C5-EE29151E82BD}"/>
              </a:ext>
            </a:extLst>
          </p:cNvPr>
          <p:cNvSpPr txBox="1"/>
          <p:nvPr/>
        </p:nvSpPr>
        <p:spPr>
          <a:xfrm rot="16200000">
            <a:off x="6944001" y="3464448"/>
            <a:ext cx="3847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File:Badger_species_map.png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374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184178"/>
            <a:ext cx="6172200" cy="637580"/>
          </a:xfrm>
        </p:spPr>
        <p:txBody>
          <a:bodyPr/>
          <a:lstStyle/>
          <a:p>
            <a:r>
              <a:rPr lang="en-US" altLang="zh-CN" sz="2800" dirty="0"/>
              <a:t>Endemic vs widespread species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9427" y="1525502"/>
            <a:ext cx="2809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i="1" dirty="0" err="1">
                <a:solidFill>
                  <a:srgbClr val="0066FF"/>
                </a:solidFill>
              </a:rPr>
              <a:t>Abies</a:t>
            </a:r>
            <a:r>
              <a:rPr lang="en-US" altLang="zh-CN" sz="1500" i="1" dirty="0">
                <a:solidFill>
                  <a:srgbClr val="0066FF"/>
                </a:solidFill>
              </a:rPr>
              <a:t> </a:t>
            </a:r>
            <a:r>
              <a:rPr lang="en-US" altLang="zh-CN" sz="1500" i="1" dirty="0" err="1">
                <a:solidFill>
                  <a:srgbClr val="0066FF"/>
                </a:solidFill>
              </a:rPr>
              <a:t>beshanzuensis</a:t>
            </a:r>
            <a:r>
              <a:rPr lang="en-US" altLang="zh-CN" sz="1500" i="1" dirty="0">
                <a:solidFill>
                  <a:srgbClr val="0066FF"/>
                </a:solidFill>
              </a:rPr>
              <a:t> </a:t>
            </a:r>
            <a:r>
              <a:rPr lang="en-US" altLang="zh-CN" sz="1500" dirty="0">
                <a:solidFill>
                  <a:srgbClr val="0066FF"/>
                </a:solidFill>
              </a:rPr>
              <a:t>M. H. W</a:t>
            </a:r>
            <a:r>
              <a:rPr lang="zh-CN" altLang="en-US" sz="1500" dirty="0">
                <a:solidFill>
                  <a:srgbClr val="0066FF"/>
                </a:solidFill>
              </a:rPr>
              <a:t>（百山祖冷杉）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86230" y="3776509"/>
            <a:ext cx="2337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i="1" dirty="0" err="1">
                <a:solidFill>
                  <a:srgbClr val="0066FF"/>
                </a:solidFill>
              </a:rPr>
              <a:t>Chenopodium</a:t>
            </a:r>
            <a:r>
              <a:rPr lang="en-US" altLang="zh-CN" sz="1500" i="1" dirty="0">
                <a:solidFill>
                  <a:srgbClr val="0066FF"/>
                </a:solidFill>
              </a:rPr>
              <a:t> album </a:t>
            </a:r>
            <a:r>
              <a:rPr lang="en-US" altLang="zh-CN" sz="1500" dirty="0">
                <a:solidFill>
                  <a:srgbClr val="0066FF"/>
                </a:solidFill>
              </a:rPr>
              <a:t>L.</a:t>
            </a:r>
            <a:r>
              <a:rPr lang="zh-CN" altLang="en-US" sz="1500" dirty="0">
                <a:solidFill>
                  <a:srgbClr val="0066FF"/>
                </a:solidFill>
              </a:rPr>
              <a:t>（藜）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704" y="5524039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(From GBIF)</a:t>
            </a:r>
            <a:endParaRPr lang="zh-CN" altLang="en-US" sz="1200" i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346" y="4094746"/>
            <a:ext cx="3357671" cy="1366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148" y="2062244"/>
            <a:ext cx="3380066" cy="1367112"/>
          </a:xfrm>
          <a:prstGeom prst="rect">
            <a:avLst/>
          </a:prstGeom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506" y="1776795"/>
            <a:ext cx="906077" cy="121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/>
          <p:cNvCxnSpPr/>
          <p:nvPr/>
        </p:nvCxnSpPr>
        <p:spPr bwMode="auto">
          <a:xfrm>
            <a:off x="3947923" y="2501478"/>
            <a:ext cx="54006" cy="21459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746" y="3956247"/>
            <a:ext cx="998837" cy="1212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C019AE-871B-453B-8856-D4126F5E856F}"/>
              </a:ext>
            </a:extLst>
          </p:cNvPr>
          <p:cNvSpPr txBox="1"/>
          <p:nvPr/>
        </p:nvSpPr>
        <p:spPr>
          <a:xfrm>
            <a:off x="7436552" y="5939241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Gaston, 1996, TREE</a:t>
            </a:r>
            <a:endParaRPr lang="zh-CN" altLang="en-US" sz="11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C83031-BCD6-4700-8770-4E7C3B19A435}"/>
              </a:ext>
            </a:extLst>
          </p:cNvPr>
          <p:cNvGrpSpPr/>
          <p:nvPr/>
        </p:nvGrpSpPr>
        <p:grpSpPr>
          <a:xfrm>
            <a:off x="5064107" y="1830797"/>
            <a:ext cx="3857147" cy="3876532"/>
            <a:chOff x="5028723" y="2154913"/>
            <a:chExt cx="3486391" cy="3503913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D6D3E09-1FCF-43C0-B891-EC0E9AB26C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28723" y="2154913"/>
              <a:ext cx="3486391" cy="3503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70B4F-07BF-4B99-973D-4EAD55803F6B}"/>
                </a:ext>
              </a:extLst>
            </p:cNvPr>
            <p:cNvSpPr txBox="1"/>
            <p:nvPr/>
          </p:nvSpPr>
          <p:spPr>
            <a:xfrm>
              <a:off x="5650711" y="2287105"/>
              <a:ext cx="1270065" cy="29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North America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5BA7E-0FDD-43DB-BF15-03F390C68034}"/>
                </a:ext>
              </a:extLst>
            </p:cNvPr>
            <p:cNvSpPr txBox="1"/>
            <p:nvPr/>
          </p:nvSpPr>
          <p:spPr>
            <a:xfrm>
              <a:off x="7290505" y="2278480"/>
              <a:ext cx="99257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New world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7B93D-BFD4-4D76-972E-D95B9801008B}"/>
                </a:ext>
              </a:extLst>
            </p:cNvPr>
            <p:cNvSpPr txBox="1"/>
            <p:nvPr/>
          </p:nvSpPr>
          <p:spPr>
            <a:xfrm>
              <a:off x="5837163" y="4016897"/>
              <a:ext cx="62709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Africa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A1118-4ADE-4C8F-A280-DC1C9B8E6643}"/>
                </a:ext>
              </a:extLst>
            </p:cNvPr>
            <p:cNvSpPr txBox="1"/>
            <p:nvPr/>
          </p:nvSpPr>
          <p:spPr>
            <a:xfrm>
              <a:off x="7376964" y="4041874"/>
              <a:ext cx="8579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Australia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99D229-039D-47BE-B27F-7077539D630B}"/>
              </a:ext>
            </a:extLst>
          </p:cNvPr>
          <p:cNvSpPr txBox="1"/>
          <p:nvPr/>
        </p:nvSpPr>
        <p:spPr>
          <a:xfrm>
            <a:off x="5172598" y="1229553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Histogram of range sizes of birds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EDE3C9-A5AB-428A-BFE7-2F7BDE80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4"/>
    </mc:Choice>
    <mc:Fallback xmlns="">
      <p:transition spd="slow" advTm="2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7685" y="220473"/>
            <a:ext cx="6850295" cy="571500"/>
          </a:xfrm>
        </p:spPr>
        <p:txBody>
          <a:bodyPr/>
          <a:lstStyle/>
          <a:p>
            <a:r>
              <a:rPr lang="en-US" altLang="zh-CN" sz="2800" dirty="0"/>
              <a:t>Spatial patterns of species’ range size</a:t>
            </a: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457" y="1315232"/>
            <a:ext cx="3666506" cy="150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2039" y="1158886"/>
            <a:ext cx="3766076" cy="186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72" y="4319235"/>
            <a:ext cx="2052418" cy="19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705" y="4421723"/>
            <a:ext cx="4142946" cy="175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34715" y="2972538"/>
            <a:ext cx="2657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Birds </a:t>
            </a:r>
            <a:r>
              <a:rPr lang="en-US" altLang="zh-CN" sz="1300" dirty="0"/>
              <a:t>(Orme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2006)</a:t>
            </a:r>
            <a:endParaRPr lang="zh-CN" alt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951466" y="2861683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Amphibians </a:t>
            </a:r>
            <a:r>
              <a:rPr lang="en-US" altLang="zh-CN" sz="1300" dirty="0"/>
              <a:t>(Whitton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2012)</a:t>
            </a:r>
            <a:endParaRPr lang="zh-CN" alt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1572126" y="6225242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Mammals </a:t>
            </a:r>
            <a:r>
              <a:rPr lang="en-US" altLang="zh-CN" sz="1350" dirty="0"/>
              <a:t>(Davis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2009)</a:t>
            </a:r>
            <a:endParaRPr lang="zh-CN" alt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5837982" y="6303907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Trees </a:t>
            </a:r>
            <a:r>
              <a:rPr lang="en-US" altLang="zh-CN" sz="1350" dirty="0"/>
              <a:t>(Morin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2011)</a:t>
            </a:r>
            <a:endParaRPr lang="zh-CN" alt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1253129" y="3340323"/>
            <a:ext cx="6939405" cy="7386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100" dirty="0"/>
              <a:t>Overall, small ranges are mostly distributed in islands,  mountains and low latitudinal areas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21E2D-8C3C-49AA-994D-88AD5580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3"/>
    </mc:Choice>
    <mc:Fallback xmlns="">
      <p:transition spd="slow" advTm="1703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FEC70D71-8080-49B9-AAFB-9786D65C8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654"/>
            <a:ext cx="8229600" cy="104057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Rapoport’s </a:t>
            </a:r>
            <a:r>
              <a:rPr lang="en-US" altLang="zh-CN" sz="2800" dirty="0">
                <a:solidFill>
                  <a:srgbClr val="FF0000"/>
                </a:solidFill>
              </a:rPr>
              <a:t>rule:</a:t>
            </a:r>
            <a:br>
              <a:rPr lang="en-US" altLang="zh-CN" sz="2400" b="0" dirty="0"/>
            </a:br>
            <a:r>
              <a:rPr lang="en-US" altLang="zh-CN" sz="2400" b="0" dirty="0"/>
              <a:t>    increasing geographic range sizes with latitudes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A5DA8-9CE1-4913-AC75-07614F80DD02}"/>
              </a:ext>
            </a:extLst>
          </p:cNvPr>
          <p:cNvSpPr txBox="1"/>
          <p:nvPr/>
        </p:nvSpPr>
        <p:spPr>
          <a:xfrm>
            <a:off x="180687" y="6306068"/>
            <a:ext cx="2404826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Stevens</a:t>
            </a:r>
            <a:r>
              <a:rPr lang="zh-CN" altLang="en-US" sz="1100" dirty="0"/>
              <a:t> </a:t>
            </a:r>
            <a:r>
              <a:rPr lang="en-US" sz="1100" dirty="0"/>
              <a:t>1989, American Naturalist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4C678C-8A5F-45E6-8C19-8E600AFB0501}"/>
              </a:ext>
            </a:extLst>
          </p:cNvPr>
          <p:cNvGrpSpPr/>
          <p:nvPr/>
        </p:nvGrpSpPr>
        <p:grpSpPr>
          <a:xfrm>
            <a:off x="3491961" y="1483281"/>
            <a:ext cx="5360771" cy="4475225"/>
            <a:chOff x="3560165" y="1788481"/>
            <a:chExt cx="5081739" cy="42422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0355BD-396D-4BE6-8444-F262CF552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4735" y="1788481"/>
              <a:ext cx="4552573" cy="424228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2B32F-224D-4E32-9FEE-0928846D064E}"/>
                </a:ext>
              </a:extLst>
            </p:cNvPr>
            <p:cNvSpPr txBox="1"/>
            <p:nvPr/>
          </p:nvSpPr>
          <p:spPr>
            <a:xfrm>
              <a:off x="4669050" y="1843489"/>
              <a:ext cx="684960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Trees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3F09E6-5EA3-48C6-8A27-46FA4D85824F}"/>
                </a:ext>
              </a:extLst>
            </p:cNvPr>
            <p:cNvSpPr txBox="1"/>
            <p:nvPr/>
          </p:nvSpPr>
          <p:spPr>
            <a:xfrm>
              <a:off x="6296018" y="1878001"/>
              <a:ext cx="149555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Marine mollusks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547223-FE2D-45F5-877C-96A74DFA825E}"/>
                </a:ext>
              </a:extLst>
            </p:cNvPr>
            <p:cNvSpPr txBox="1"/>
            <p:nvPr/>
          </p:nvSpPr>
          <p:spPr>
            <a:xfrm>
              <a:off x="3560165" y="3909624"/>
              <a:ext cx="2294849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Freshwater/coastal fishes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157D14-75A1-4942-BB07-B8BCF2C2C66C}"/>
                </a:ext>
              </a:extLst>
            </p:cNvPr>
            <p:cNvSpPr txBox="1"/>
            <p:nvPr/>
          </p:nvSpPr>
          <p:spPr>
            <a:xfrm>
              <a:off x="6413917" y="3909623"/>
              <a:ext cx="222798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Reptiles and amphibians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C9389-4766-4517-A59E-40DD60063403}"/>
              </a:ext>
            </a:extLst>
          </p:cNvPr>
          <p:cNvSpPr txBox="1"/>
          <p:nvPr/>
        </p:nvSpPr>
        <p:spPr>
          <a:xfrm>
            <a:off x="507208" y="2480842"/>
            <a:ext cx="2764631" cy="16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Latitudinal patterns of geographic range sizes for different taxa in North America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21027-CD00-4642-AC6A-839408F7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0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D733-0F2F-4D0A-BA34-DA8B25A7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Internal range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DD32C-2DCF-4355-BA71-54FFA9E5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14" y="1306052"/>
            <a:ext cx="8229600" cy="577329"/>
          </a:xfrm>
        </p:spPr>
        <p:txBody>
          <a:bodyPr/>
          <a:lstStyle/>
          <a:p>
            <a:r>
              <a:rPr lang="en-US" sz="2200" dirty="0"/>
              <a:t>Spatial variation in presence and abundance within ranges</a:t>
            </a:r>
          </a:p>
        </p:txBody>
      </p:sp>
      <p:pic>
        <p:nvPicPr>
          <p:cNvPr id="4" name="Picture 5" descr="azzaden1">
            <a:extLst>
              <a:ext uri="{FF2B5EF4-FFF2-40B4-BE49-F238E27FC236}">
                <a16:creationId xmlns:a16="http://schemas.microsoft.com/office/drawing/2014/main" id="{649DE6AA-B95D-4093-9871-F11C6C7F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6034" y="2802286"/>
            <a:ext cx="3059295" cy="20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FD1149B6-397B-4C78-B898-B8A394A75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3" y="5106469"/>
            <a:ext cx="2329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500" dirty="0"/>
              <a:t>Juniper distribution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88E749A-973B-4ABE-B83B-B7F01633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637" y="2366275"/>
            <a:ext cx="31396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Distributions of individuals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FBA38E-2224-4323-9394-05CD69E35DDA}"/>
              </a:ext>
            </a:extLst>
          </p:cNvPr>
          <p:cNvSpPr txBox="1"/>
          <p:nvPr/>
        </p:nvSpPr>
        <p:spPr>
          <a:xfrm>
            <a:off x="360576" y="2630518"/>
            <a:ext cx="2810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extent of occurrences (</a:t>
            </a:r>
            <a:r>
              <a:rPr lang="en-US" sz="2000" dirty="0" err="1"/>
              <a:t>EOO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 areas actually occupied (</a:t>
            </a:r>
            <a:r>
              <a:rPr lang="en-US" sz="2000" dirty="0" err="1"/>
              <a:t>AOO</a:t>
            </a:r>
            <a:r>
              <a:rPr lang="en-US" sz="2000" dirty="0"/>
              <a:t>)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02D02D-48C1-4E39-84DC-0C5818DB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596A3D-5F5E-44EB-AED6-1345930E1CE0}"/>
              </a:ext>
            </a:extLst>
          </p:cNvPr>
          <p:cNvGrpSpPr/>
          <p:nvPr/>
        </p:nvGrpSpPr>
        <p:grpSpPr>
          <a:xfrm>
            <a:off x="3036503" y="2211859"/>
            <a:ext cx="1828312" cy="2713747"/>
            <a:chOff x="3036503" y="2211859"/>
            <a:chExt cx="1828312" cy="27137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946697-99CC-4608-A1F8-629DCFED58DF}"/>
                </a:ext>
              </a:extLst>
            </p:cNvPr>
            <p:cNvGrpSpPr/>
            <p:nvPr/>
          </p:nvGrpSpPr>
          <p:grpSpPr>
            <a:xfrm>
              <a:off x="3245803" y="2583274"/>
              <a:ext cx="1614488" cy="967206"/>
              <a:chOff x="2314575" y="2780267"/>
              <a:chExt cx="2152650" cy="12896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9942386-21C8-4DF9-876B-A64D427A77DB}"/>
                  </a:ext>
                </a:extLst>
              </p:cNvPr>
              <p:cNvSpPr/>
              <p:nvPr/>
            </p:nvSpPr>
            <p:spPr bwMode="auto">
              <a:xfrm>
                <a:off x="2443162" y="298132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0E26826-2696-45E7-8F1E-03AA48E91202}"/>
                  </a:ext>
                </a:extLst>
              </p:cNvPr>
              <p:cNvSpPr/>
              <p:nvPr/>
            </p:nvSpPr>
            <p:spPr bwMode="auto">
              <a:xfrm>
                <a:off x="3781425" y="2780267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0ABD020-AABB-4044-B960-DF806824EA80}"/>
                  </a:ext>
                </a:extLst>
              </p:cNvPr>
              <p:cNvSpPr/>
              <p:nvPr/>
            </p:nvSpPr>
            <p:spPr bwMode="auto">
              <a:xfrm>
                <a:off x="2314575" y="36957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38A6D3C-0CAD-49D8-9FE2-2D491D7022B2}"/>
                  </a:ext>
                </a:extLst>
              </p:cNvPr>
              <p:cNvSpPr/>
              <p:nvPr/>
            </p:nvSpPr>
            <p:spPr bwMode="auto">
              <a:xfrm>
                <a:off x="3295650" y="39651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481D9C-B595-4C60-A1FB-35D09ED22CCE}"/>
                  </a:ext>
                </a:extLst>
              </p:cNvPr>
              <p:cNvSpPr/>
              <p:nvPr/>
            </p:nvSpPr>
            <p:spPr bwMode="auto">
              <a:xfrm>
                <a:off x="4362450" y="3695699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4BC1936-7EF4-4B1A-85A8-94CC3A7684B1}"/>
                  </a:ext>
                </a:extLst>
              </p:cNvPr>
              <p:cNvSpPr/>
              <p:nvPr/>
            </p:nvSpPr>
            <p:spPr bwMode="auto">
              <a:xfrm>
                <a:off x="2371725" y="2819400"/>
                <a:ext cx="2057400" cy="1219200"/>
              </a:xfrm>
              <a:custGeom>
                <a:avLst/>
                <a:gdLst>
                  <a:gd name="connsiteX0" fmla="*/ 114300 w 2057400"/>
                  <a:gd name="connsiteY0" fmla="*/ 200025 h 1219200"/>
                  <a:gd name="connsiteX1" fmla="*/ 1438275 w 2057400"/>
                  <a:gd name="connsiteY1" fmla="*/ 0 h 1219200"/>
                  <a:gd name="connsiteX2" fmla="*/ 2057400 w 2057400"/>
                  <a:gd name="connsiteY2" fmla="*/ 952500 h 1219200"/>
                  <a:gd name="connsiteX3" fmla="*/ 1000125 w 2057400"/>
                  <a:gd name="connsiteY3" fmla="*/ 1219200 h 1219200"/>
                  <a:gd name="connsiteX4" fmla="*/ 0 w 2057400"/>
                  <a:gd name="connsiteY4" fmla="*/ 952500 h 1219200"/>
                  <a:gd name="connsiteX5" fmla="*/ 114300 w 2057400"/>
                  <a:gd name="connsiteY5" fmla="*/ 200025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7400" h="1219200">
                    <a:moveTo>
                      <a:pt x="114300" y="200025"/>
                    </a:moveTo>
                    <a:lnTo>
                      <a:pt x="1438275" y="0"/>
                    </a:lnTo>
                    <a:lnTo>
                      <a:pt x="2057400" y="952500"/>
                    </a:lnTo>
                    <a:lnTo>
                      <a:pt x="1000125" y="1219200"/>
                    </a:lnTo>
                    <a:lnTo>
                      <a:pt x="0" y="952500"/>
                    </a:lnTo>
                    <a:lnTo>
                      <a:pt x="114300" y="20002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 dirty="0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80A764-71F1-4C76-B550-4B7EFB02F45A}"/>
                  </a:ext>
                </a:extLst>
              </p:cNvPr>
              <p:cNvSpPr/>
              <p:nvPr/>
            </p:nvSpPr>
            <p:spPr bwMode="auto">
              <a:xfrm>
                <a:off x="2752725" y="330517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704804-573E-4CD2-B46E-54D2AF2E76F0}"/>
                  </a:ext>
                </a:extLst>
              </p:cNvPr>
              <p:cNvSpPr/>
              <p:nvPr/>
            </p:nvSpPr>
            <p:spPr bwMode="auto">
              <a:xfrm>
                <a:off x="3652837" y="3033712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75F051B-A677-4CEE-9A66-96E24CF96EAC}"/>
                  </a:ext>
                </a:extLst>
              </p:cNvPr>
              <p:cNvSpPr/>
              <p:nvPr/>
            </p:nvSpPr>
            <p:spPr bwMode="auto">
              <a:xfrm>
                <a:off x="3552823" y="3590924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01069B-6351-4C26-9E08-C3772461CC3F}"/>
                </a:ext>
              </a:extLst>
            </p:cNvPr>
            <p:cNvGrpSpPr/>
            <p:nvPr/>
          </p:nvGrpSpPr>
          <p:grpSpPr>
            <a:xfrm>
              <a:off x="3250327" y="3958400"/>
              <a:ext cx="1614488" cy="967206"/>
              <a:chOff x="2209799" y="4498695"/>
              <a:chExt cx="2152650" cy="128960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1562C7-4F92-4E6D-A793-4AA7C77F78A2}"/>
                  </a:ext>
                </a:extLst>
              </p:cNvPr>
              <p:cNvSpPr/>
              <p:nvPr/>
            </p:nvSpPr>
            <p:spPr bwMode="auto">
              <a:xfrm>
                <a:off x="2890837" y="5173108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5887149-9C36-432F-A84F-F2B29D43DC07}"/>
                  </a:ext>
                </a:extLst>
              </p:cNvPr>
              <p:cNvGrpSpPr/>
              <p:nvPr/>
            </p:nvGrpSpPr>
            <p:grpSpPr>
              <a:xfrm>
                <a:off x="2209799" y="4498695"/>
                <a:ext cx="2152650" cy="1289608"/>
                <a:chOff x="2314575" y="2780267"/>
                <a:chExt cx="2152650" cy="1289608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5F9C5E7-D5E8-47EA-80D1-C2A84DF2D124}"/>
                    </a:ext>
                  </a:extLst>
                </p:cNvPr>
                <p:cNvSpPr/>
                <p:nvPr/>
              </p:nvSpPr>
              <p:spPr bwMode="auto">
                <a:xfrm>
                  <a:off x="2443162" y="2981325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7444454-C669-4B25-AFB4-ADD56948DCF5}"/>
                    </a:ext>
                  </a:extLst>
                </p:cNvPr>
                <p:cNvSpPr/>
                <p:nvPr/>
              </p:nvSpPr>
              <p:spPr bwMode="auto">
                <a:xfrm>
                  <a:off x="3781425" y="2780267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6DC5F68B-E4C2-4206-B866-E7E7664834AA}"/>
                    </a:ext>
                  </a:extLst>
                </p:cNvPr>
                <p:cNvSpPr/>
                <p:nvPr/>
              </p:nvSpPr>
              <p:spPr bwMode="auto">
                <a:xfrm>
                  <a:off x="2314575" y="3695700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4BF99FE-2C01-41B7-A006-8F1FD860154E}"/>
                    </a:ext>
                  </a:extLst>
                </p:cNvPr>
                <p:cNvSpPr/>
                <p:nvPr/>
              </p:nvSpPr>
              <p:spPr bwMode="auto">
                <a:xfrm>
                  <a:off x="3295650" y="3965100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30CA319-0BC4-4631-897E-C12BE643D5B8}"/>
                    </a:ext>
                  </a:extLst>
                </p:cNvPr>
                <p:cNvSpPr/>
                <p:nvPr/>
              </p:nvSpPr>
              <p:spPr bwMode="auto">
                <a:xfrm>
                  <a:off x="4362450" y="3695699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D4F9586F-D999-4275-BBF4-969D8CD8107F}"/>
                    </a:ext>
                  </a:extLst>
                </p:cNvPr>
                <p:cNvSpPr/>
                <p:nvPr/>
              </p:nvSpPr>
              <p:spPr bwMode="auto">
                <a:xfrm>
                  <a:off x="2371725" y="2819400"/>
                  <a:ext cx="2057400" cy="1219200"/>
                </a:xfrm>
                <a:custGeom>
                  <a:avLst/>
                  <a:gdLst>
                    <a:gd name="connsiteX0" fmla="*/ 114300 w 2057400"/>
                    <a:gd name="connsiteY0" fmla="*/ 200025 h 1219200"/>
                    <a:gd name="connsiteX1" fmla="*/ 1438275 w 2057400"/>
                    <a:gd name="connsiteY1" fmla="*/ 0 h 1219200"/>
                    <a:gd name="connsiteX2" fmla="*/ 2057400 w 2057400"/>
                    <a:gd name="connsiteY2" fmla="*/ 952500 h 1219200"/>
                    <a:gd name="connsiteX3" fmla="*/ 1000125 w 2057400"/>
                    <a:gd name="connsiteY3" fmla="*/ 1219200 h 1219200"/>
                    <a:gd name="connsiteX4" fmla="*/ 0 w 2057400"/>
                    <a:gd name="connsiteY4" fmla="*/ 952500 h 1219200"/>
                    <a:gd name="connsiteX5" fmla="*/ 114300 w 2057400"/>
                    <a:gd name="connsiteY5" fmla="*/ 200025 h 121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57400" h="1219200">
                      <a:moveTo>
                        <a:pt x="114300" y="200025"/>
                      </a:moveTo>
                      <a:lnTo>
                        <a:pt x="1438275" y="0"/>
                      </a:lnTo>
                      <a:lnTo>
                        <a:pt x="2057400" y="952500"/>
                      </a:lnTo>
                      <a:lnTo>
                        <a:pt x="1000125" y="1219200"/>
                      </a:lnTo>
                      <a:lnTo>
                        <a:pt x="0" y="952500"/>
                      </a:lnTo>
                      <a:lnTo>
                        <a:pt x="114300" y="200025"/>
                      </a:lnTo>
                      <a:close/>
                    </a:path>
                  </a:pathLst>
                </a:cu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 dirty="0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C828AD1-949A-462F-A93F-CD133CBB1420}"/>
                    </a:ext>
                  </a:extLst>
                </p:cNvPr>
                <p:cNvSpPr/>
                <p:nvPr/>
              </p:nvSpPr>
              <p:spPr bwMode="auto">
                <a:xfrm>
                  <a:off x="2752725" y="3305175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9A2891B-30EF-4A49-9C83-1035BC4D5EB8}"/>
                    </a:ext>
                  </a:extLst>
                </p:cNvPr>
                <p:cNvSpPr/>
                <p:nvPr/>
              </p:nvSpPr>
              <p:spPr bwMode="auto">
                <a:xfrm>
                  <a:off x="3652837" y="3033712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1094D9CF-856B-4F89-9912-77426380D9DF}"/>
                    </a:ext>
                  </a:extLst>
                </p:cNvPr>
                <p:cNvSpPr/>
                <p:nvPr/>
              </p:nvSpPr>
              <p:spPr bwMode="auto">
                <a:xfrm>
                  <a:off x="3400425" y="3484088"/>
                  <a:ext cx="104775" cy="104775"/>
                </a:xfrm>
                <a:prstGeom prst="ellipse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b="1">
                    <a:latin typeface="Arial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97780B9-E4DC-42E7-A7AA-6C3E7FF8D1FA}"/>
                  </a:ext>
                </a:extLst>
              </p:cNvPr>
              <p:cNvSpPr/>
              <p:nvPr/>
            </p:nvSpPr>
            <p:spPr bwMode="auto">
              <a:xfrm>
                <a:off x="2847974" y="4780201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A2658D3-47F3-48AD-974D-73A0BC1E7C3C}"/>
                  </a:ext>
                </a:extLst>
              </p:cNvPr>
              <p:cNvSpPr/>
              <p:nvPr/>
            </p:nvSpPr>
            <p:spPr bwMode="auto">
              <a:xfrm>
                <a:off x="3095625" y="488259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5228D2-1A9F-4708-BDDD-22CD2C5DDE67}"/>
                  </a:ext>
                </a:extLst>
              </p:cNvPr>
              <p:cNvSpPr/>
              <p:nvPr/>
            </p:nvSpPr>
            <p:spPr bwMode="auto">
              <a:xfrm>
                <a:off x="3802857" y="533162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23B5C7E-A881-43A1-A4AF-06EE198A9923}"/>
                  </a:ext>
                </a:extLst>
              </p:cNvPr>
              <p:cNvSpPr/>
              <p:nvPr/>
            </p:nvSpPr>
            <p:spPr bwMode="auto">
              <a:xfrm>
                <a:off x="2594382" y="533162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1D6B31E-0906-4962-BAB0-82AC05B23F46}"/>
                  </a:ext>
                </a:extLst>
              </p:cNvPr>
              <p:cNvSpPr/>
              <p:nvPr/>
            </p:nvSpPr>
            <p:spPr bwMode="auto">
              <a:xfrm>
                <a:off x="3609974" y="5073732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629068C-2ACB-4204-B1A2-243FFCDE7CA5}"/>
                  </a:ext>
                </a:extLst>
              </p:cNvPr>
              <p:cNvSpPr/>
              <p:nvPr/>
            </p:nvSpPr>
            <p:spPr bwMode="auto">
              <a:xfrm>
                <a:off x="3348037" y="5497473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7D61B69-A508-44C8-8D0A-B259F41930C6}"/>
                  </a:ext>
                </a:extLst>
              </p:cNvPr>
              <p:cNvSpPr/>
              <p:nvPr/>
            </p:nvSpPr>
            <p:spPr bwMode="auto">
              <a:xfrm>
                <a:off x="2958703" y="5439807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163AF7E-311B-4194-93D4-F4F3BB980109}"/>
                </a:ext>
              </a:extLst>
            </p:cNvPr>
            <p:cNvSpPr txBox="1"/>
            <p:nvPr/>
          </p:nvSpPr>
          <p:spPr>
            <a:xfrm>
              <a:off x="3036503" y="221185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E848BC-B789-485F-ADAC-9DFBF434E372}"/>
                </a:ext>
              </a:extLst>
            </p:cNvPr>
            <p:cNvSpPr txBox="1"/>
            <p:nvPr/>
          </p:nvSpPr>
          <p:spPr>
            <a:xfrm>
              <a:off x="3134841" y="3634152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0A1C-7986-43A2-824C-0A9BC7BA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400" dirty="0"/>
              <a:t>How are individuals distributed w/in a species’ range?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7A16D2-E923-4DE5-A92E-142EBF087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339" y="1344889"/>
            <a:ext cx="3442988" cy="4556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37551-76DD-431D-B79C-783EF21F80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006" y="2534296"/>
            <a:ext cx="3703300" cy="2832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B21A7-3590-45B2-84D1-6EF2E477ACA8}"/>
              </a:ext>
            </a:extLst>
          </p:cNvPr>
          <p:cNvSpPr txBox="1"/>
          <p:nvPr/>
        </p:nvSpPr>
        <p:spPr>
          <a:xfrm>
            <a:off x="1792210" y="1374566"/>
            <a:ext cx="149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Aggregated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15E4C-F0A2-4305-8014-8C7F999E92FD}"/>
              </a:ext>
            </a:extLst>
          </p:cNvPr>
          <p:cNvSpPr txBox="1"/>
          <p:nvPr/>
        </p:nvSpPr>
        <p:spPr>
          <a:xfrm>
            <a:off x="1891585" y="2743629"/>
            <a:ext cx="107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Regular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92355-2222-4A85-B32D-E33A1BA1B33B}"/>
              </a:ext>
            </a:extLst>
          </p:cNvPr>
          <p:cNvSpPr txBox="1"/>
          <p:nvPr/>
        </p:nvSpPr>
        <p:spPr>
          <a:xfrm>
            <a:off x="1970837" y="4075748"/>
            <a:ext cx="113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Random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CC45B-401D-4471-A194-88B18E545DEA}"/>
              </a:ext>
            </a:extLst>
          </p:cNvPr>
          <p:cNvSpPr txBox="1"/>
          <p:nvPr/>
        </p:nvSpPr>
        <p:spPr>
          <a:xfrm rot="16200000">
            <a:off x="-770875" y="4859072"/>
            <a:ext cx="1882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www</a:t>
            </a:r>
            <a:endParaRPr lang="en-US" sz="1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DE8FC8-16C0-444E-96F8-277011CFF457}"/>
              </a:ext>
            </a:extLst>
          </p:cNvPr>
          <p:cNvSpPr txBox="1">
            <a:spLocks/>
          </p:cNvSpPr>
          <p:nvPr/>
        </p:nvSpPr>
        <p:spPr bwMode="auto">
          <a:xfrm>
            <a:off x="4507559" y="1490853"/>
            <a:ext cx="4237102" cy="87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/>
              <a:t>A</a:t>
            </a:r>
            <a:r>
              <a:rPr lang="en-US" altLang="zh-CN" sz="2000" kern="0" dirty="0"/>
              <a:t>ggregated</a:t>
            </a:r>
            <a:r>
              <a:rPr lang="en-US" sz="2000" kern="0" dirty="0"/>
              <a:t> distribution are ubiquitous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8563B-8016-4D81-A2D1-4BC1C09D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74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228-4450-41A8-B3C7-13D45B7C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Spatial variation in abundance</a:t>
            </a:r>
          </a:p>
        </p:txBody>
      </p:sp>
      <p:pic>
        <p:nvPicPr>
          <p:cNvPr id="8" name="Picture 3" descr="Biogeog3e-Fig-04-14-0">
            <a:extLst>
              <a:ext uri="{FF2B5EF4-FFF2-40B4-BE49-F238E27FC236}">
                <a16:creationId xmlns:a16="http://schemas.microsoft.com/office/drawing/2014/main" id="{BE781A11-FF22-48C8-A2BC-8DC35AA6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0622" y="1861709"/>
            <a:ext cx="5743378" cy="430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revi1">
            <a:extLst>
              <a:ext uri="{FF2B5EF4-FFF2-40B4-BE49-F238E27FC236}">
                <a16:creationId xmlns:a16="http://schemas.microsoft.com/office/drawing/2014/main" id="{D2C3F7DE-8F2B-45B9-9D41-CF7519B43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5139" y="3042086"/>
            <a:ext cx="773828" cy="7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sm_carolina_wren">
            <a:extLst>
              <a:ext uri="{FF2B5EF4-FFF2-40B4-BE49-F238E27FC236}">
                <a16:creationId xmlns:a16="http://schemas.microsoft.com/office/drawing/2014/main" id="{3CCF2A6D-D32F-4384-A5B7-63338DE2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8945" y="3173230"/>
            <a:ext cx="773828" cy="77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CCB3C9EE-8062-4B88-A28D-579C8F5A0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29" y="2733414"/>
            <a:ext cx="2874621" cy="165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en-US" sz="2000" dirty="0"/>
              <a:t>For both species, </a:t>
            </a:r>
            <a:r>
              <a:rPr lang="en-US" altLang="en-US" sz="2000" b="1" dirty="0"/>
              <a:t>only one individual </a:t>
            </a:r>
            <a:r>
              <a:rPr lang="en-US" altLang="en-US" sz="2000" dirty="0"/>
              <a:t>was recorded </a:t>
            </a:r>
            <a:r>
              <a:rPr lang="en-US" altLang="en-US" sz="2000" b="1" dirty="0"/>
              <a:t>on the majority of routes</a:t>
            </a:r>
            <a:r>
              <a:rPr lang="en-US" altLang="en-US" sz="2000" dirty="0"/>
              <a:t>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969A-7DC0-444C-9CB8-9FB4D3EC6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39" y="1192292"/>
            <a:ext cx="8229600" cy="980232"/>
          </a:xfrm>
        </p:spPr>
        <p:txBody>
          <a:bodyPr/>
          <a:lstStyle/>
          <a:p>
            <a:r>
              <a:rPr lang="en-US" sz="2000" dirty="0"/>
              <a:t>Any given species is typically only abundant at a minority of its occupied sites (’hotspots’)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9EA0D-EEE8-4CBB-AC51-BF198422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34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75BA-0D93-4323-8033-E90AE80F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Abundant-</a:t>
            </a:r>
            <a:r>
              <a:rPr lang="en-US" sz="2800" dirty="0" err="1"/>
              <a:t>centre</a:t>
            </a:r>
            <a:r>
              <a:rPr lang="en-US" sz="2800" dirty="0"/>
              <a:t>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54B4A-A075-41C0-932A-2700170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3272"/>
            <a:ext cx="4234873" cy="2010548"/>
          </a:xfrm>
        </p:spPr>
        <p:txBody>
          <a:bodyPr/>
          <a:lstStyle/>
          <a:p>
            <a:r>
              <a:rPr lang="en-US" sz="2200" dirty="0"/>
              <a:t>Prediction</a:t>
            </a:r>
          </a:p>
          <a:p>
            <a:pPr lvl="1"/>
            <a:r>
              <a:rPr lang="en-US" sz="1800" b="0" dirty="0"/>
              <a:t>High abundance in centers of geographic ranges and environmental space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3CC8E9-24A3-44A1-8996-5E7DD2505EB5}"/>
              </a:ext>
            </a:extLst>
          </p:cNvPr>
          <p:cNvGrpSpPr/>
          <p:nvPr/>
        </p:nvGrpSpPr>
        <p:grpSpPr>
          <a:xfrm>
            <a:off x="5227276" y="1197019"/>
            <a:ext cx="3319175" cy="2472327"/>
            <a:chOff x="7449011" y="1923069"/>
            <a:chExt cx="3342715" cy="24898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F78D5A-FD22-4775-99D4-090440567CFD}"/>
                </a:ext>
              </a:extLst>
            </p:cNvPr>
            <p:cNvSpPr/>
            <p:nvPr/>
          </p:nvSpPr>
          <p:spPr bwMode="auto">
            <a:xfrm>
              <a:off x="7852528" y="1923069"/>
              <a:ext cx="2512244" cy="19324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50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FDDE7-B74D-4789-93F7-1DCB8EB4029F}"/>
                </a:ext>
              </a:extLst>
            </p:cNvPr>
            <p:cNvSpPr txBox="1"/>
            <p:nvPr/>
          </p:nvSpPr>
          <p:spPr>
            <a:xfrm>
              <a:off x="9668034" y="3879974"/>
              <a:ext cx="691274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Center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51665-16D1-46E7-8DEF-D82F26380B61}"/>
                </a:ext>
              </a:extLst>
            </p:cNvPr>
            <p:cNvSpPr txBox="1"/>
            <p:nvPr/>
          </p:nvSpPr>
          <p:spPr>
            <a:xfrm>
              <a:off x="7852529" y="3855562"/>
              <a:ext cx="700960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Margin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932EF5-6B82-4856-9484-6A32A3CDCD75}"/>
                </a:ext>
              </a:extLst>
            </p:cNvPr>
            <p:cNvSpPr txBox="1"/>
            <p:nvPr/>
          </p:nvSpPr>
          <p:spPr>
            <a:xfrm rot="16200000">
              <a:off x="7027176" y="2639661"/>
              <a:ext cx="1169128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</a:t>
              </a:r>
              <a:r>
                <a:rPr lang="en-US" altLang="zh-CN" sz="1500" dirty="0"/>
                <a:t>bundance</a:t>
              </a:r>
              <a:endParaRPr lang="en-US" sz="1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1E38F5-EFE3-4A32-A9D2-57216B41AAE4}"/>
                </a:ext>
              </a:extLst>
            </p:cNvPr>
            <p:cNvSpPr txBox="1"/>
            <p:nvPr/>
          </p:nvSpPr>
          <p:spPr>
            <a:xfrm>
              <a:off x="7551360" y="4087473"/>
              <a:ext cx="3240366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Geographical/environmental space 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DC89FF-B57A-4BCB-B4C2-98D98FB76A8A}"/>
                </a:ext>
              </a:extLst>
            </p:cNvPr>
            <p:cNvCxnSpPr/>
            <p:nvPr/>
          </p:nvCxnSpPr>
          <p:spPr bwMode="auto">
            <a:xfrm flipV="1">
              <a:off x="8250811" y="2377616"/>
              <a:ext cx="1715678" cy="1133026"/>
            </a:xfrm>
            <a:prstGeom prst="line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B0A24C8-BD22-4A18-A6AE-AF56A8D1E7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7880" y="3900886"/>
            <a:ext cx="4732086" cy="27418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1C2F54-9B2D-41A0-B238-2077B6E7EE22}"/>
              </a:ext>
            </a:extLst>
          </p:cNvPr>
          <p:cNvSpPr txBox="1"/>
          <p:nvPr/>
        </p:nvSpPr>
        <p:spPr>
          <a:xfrm>
            <a:off x="1867598" y="4766171"/>
            <a:ext cx="2764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Distance–abundance correlations for over 1600 species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6AA40F-6D81-41CA-9901-FFF41B2476A8}"/>
              </a:ext>
            </a:extLst>
          </p:cNvPr>
          <p:cNvSpPr txBox="1"/>
          <p:nvPr/>
        </p:nvSpPr>
        <p:spPr>
          <a:xfrm>
            <a:off x="71962" y="6426257"/>
            <a:ext cx="19399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Dallas et al. 2017, </a:t>
            </a:r>
            <a:r>
              <a:rPr lang="en-US" sz="1100" dirty="0" err="1"/>
              <a:t>Ecol</a:t>
            </a:r>
            <a:r>
              <a:rPr lang="en-US" sz="1100" dirty="0"/>
              <a:t> Lett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7606-5562-4598-A676-6B7C847F866A}"/>
              </a:ext>
            </a:extLst>
          </p:cNvPr>
          <p:cNvSpPr txBox="1"/>
          <p:nvPr/>
        </p:nvSpPr>
        <p:spPr>
          <a:xfrm>
            <a:off x="457200" y="3584181"/>
            <a:ext cx="3802003" cy="537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876" lvl="0" indent="-192876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200" b="1" kern="0" dirty="0">
                <a:solidFill>
                  <a:srgbClr val="000000"/>
                </a:solidFill>
              </a:rPr>
              <a:t> Weak empirical evidence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79441-E2DF-46C4-90B6-46BBC4B7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3923" y="6381750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8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FE88-FE46-48FC-8F60-C3C0658E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7151"/>
            <a:ext cx="8229600" cy="735174"/>
          </a:xfrm>
        </p:spPr>
        <p:txBody>
          <a:bodyPr/>
          <a:lstStyle/>
          <a:p>
            <a:r>
              <a:rPr lang="en-US" sz="2800" dirty="0"/>
              <a:t>Dynamics of ranges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312E0-4C0C-4FDC-90FC-C755A9E9C868}"/>
              </a:ext>
            </a:extLst>
          </p:cNvPr>
          <p:cNvSpPr txBox="1"/>
          <p:nvPr/>
        </p:nvSpPr>
        <p:spPr>
          <a:xfrm rot="16200000">
            <a:off x="-1881545" y="3691644"/>
            <a:ext cx="4222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(2003) </a:t>
            </a:r>
            <a:r>
              <a:rPr lang="en-US" sz="1100" i="1" dirty="0"/>
              <a:t>The structure and dynamics of geographic ranges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008E0-9C5E-4EB1-BB01-428B15B1D8C5}"/>
              </a:ext>
            </a:extLst>
          </p:cNvPr>
          <p:cNvSpPr txBox="1"/>
          <p:nvPr/>
        </p:nvSpPr>
        <p:spPr>
          <a:xfrm>
            <a:off x="593281" y="2131535"/>
            <a:ext cx="1950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Potential ways in which geographic range size and position very through 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EEF701-4AAE-48E5-AB92-80D56A7BDD3F}"/>
              </a:ext>
            </a:extLst>
          </p:cNvPr>
          <p:cNvGrpSpPr/>
          <p:nvPr/>
        </p:nvGrpSpPr>
        <p:grpSpPr>
          <a:xfrm>
            <a:off x="2833835" y="1348510"/>
            <a:ext cx="6310165" cy="4930307"/>
            <a:chOff x="3868450" y="1797858"/>
            <a:chExt cx="4743032" cy="39103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5519AF-190D-48A4-870C-94E7DD5E3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8590"/>
            <a:stretch/>
          </p:blipFill>
          <p:spPr>
            <a:xfrm>
              <a:off x="4043363" y="2180476"/>
              <a:ext cx="4229100" cy="35277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266106-B5DE-4426-89F3-D56ED0D6E700}"/>
                </a:ext>
              </a:extLst>
            </p:cNvPr>
            <p:cNvSpPr txBox="1"/>
            <p:nvPr/>
          </p:nvSpPr>
          <p:spPr>
            <a:xfrm>
              <a:off x="3868450" y="1959444"/>
              <a:ext cx="558782" cy="255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Stasis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ADEFF3-946C-435F-8C53-16CC18294872}"/>
                </a:ext>
              </a:extLst>
            </p:cNvPr>
            <p:cNvSpPr txBox="1"/>
            <p:nvPr/>
          </p:nvSpPr>
          <p:spPr>
            <a:xfrm>
              <a:off x="4252318" y="1797858"/>
              <a:ext cx="1055796" cy="43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Stasis post-expansion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5C641-FEDC-4985-957E-5BE054D795B0}"/>
                </a:ext>
              </a:extLst>
            </p:cNvPr>
            <p:cNvSpPr txBox="1"/>
            <p:nvPr/>
          </p:nvSpPr>
          <p:spPr>
            <a:xfrm>
              <a:off x="6154003" y="1797858"/>
              <a:ext cx="1075786" cy="43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+ positional shift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143CA1-9160-4332-B885-AF906E754B7E}"/>
                </a:ext>
              </a:extLst>
            </p:cNvPr>
            <p:cNvSpPr txBox="1"/>
            <p:nvPr/>
          </p:nvSpPr>
          <p:spPr>
            <a:xfrm>
              <a:off x="5136849" y="1797858"/>
              <a:ext cx="760447" cy="43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Positional shift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DE8EA9-5C26-45ED-96AB-F65D3DA339F3}"/>
                </a:ext>
              </a:extLst>
            </p:cNvPr>
            <p:cNvSpPr txBox="1"/>
            <p:nvPr/>
          </p:nvSpPr>
          <p:spPr>
            <a:xfrm>
              <a:off x="7019781" y="1959444"/>
              <a:ext cx="550803" cy="255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Cyclic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EEA2-07BB-47FD-8622-FB0B9AE6B622}"/>
                </a:ext>
              </a:extLst>
            </p:cNvPr>
            <p:cNvSpPr txBox="1"/>
            <p:nvPr/>
          </p:nvSpPr>
          <p:spPr>
            <a:xfrm>
              <a:off x="5842532" y="1797858"/>
              <a:ext cx="487671" cy="612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Area~ 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ED33A9-ABD0-48CB-9BE2-796F7BE5B2A6}"/>
                </a:ext>
              </a:extLst>
            </p:cNvPr>
            <p:cNvSpPr txBox="1"/>
            <p:nvPr/>
          </p:nvSpPr>
          <p:spPr>
            <a:xfrm>
              <a:off x="7632483" y="1959444"/>
              <a:ext cx="978999" cy="255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Idiosyncratic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C9BD6-E550-4F66-BD84-960DA4A581DF}"/>
              </a:ext>
            </a:extLst>
          </p:cNvPr>
          <p:cNvCxnSpPr>
            <a:cxnSpLocks/>
          </p:cNvCxnSpPr>
          <p:nvPr/>
        </p:nvCxnSpPr>
        <p:spPr bwMode="auto">
          <a:xfrm>
            <a:off x="2833835" y="2374939"/>
            <a:ext cx="0" cy="2149468"/>
          </a:xfrm>
          <a:prstGeom prst="straightConnector1">
            <a:avLst/>
          </a:prstGeom>
          <a:grp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AEA9B9-A93A-432C-882C-4DBEE1740E16}"/>
              </a:ext>
            </a:extLst>
          </p:cNvPr>
          <p:cNvSpPr txBox="1"/>
          <p:nvPr/>
        </p:nvSpPr>
        <p:spPr>
          <a:xfrm>
            <a:off x="2347433" y="465585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482D3A5-F6A2-40E5-823C-4C60972E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65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b/b6/Rangifer_tarandus_map.png">
            <a:extLst>
              <a:ext uri="{FF2B5EF4-FFF2-40B4-BE49-F238E27FC236}">
                <a16:creationId xmlns:a16="http://schemas.microsoft.com/office/drawing/2014/main" id="{3DE1DBCE-7934-477C-9D9B-AFD60A51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89" y="3084675"/>
            <a:ext cx="4001482" cy="198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A1D2D-2323-4B62-B2A0-B42C81DE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4" y="241055"/>
            <a:ext cx="8229600" cy="735174"/>
          </a:xfrm>
        </p:spPr>
        <p:txBody>
          <a:bodyPr/>
          <a:lstStyle/>
          <a:p>
            <a:r>
              <a:rPr lang="en-US" sz="2800" dirty="0"/>
              <a:t>Long-term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DA7E7-9B9F-4DFB-AFFD-D217B4C14ED5}"/>
              </a:ext>
            </a:extLst>
          </p:cNvPr>
          <p:cNvSpPr txBox="1"/>
          <p:nvPr/>
        </p:nvSpPr>
        <p:spPr>
          <a:xfrm>
            <a:off x="2236306" y="4602314"/>
            <a:ext cx="6463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00C21-20A1-4438-A6D2-8C551A5B4C5B}"/>
              </a:ext>
            </a:extLst>
          </p:cNvPr>
          <p:cNvSpPr txBox="1"/>
          <p:nvPr/>
        </p:nvSpPr>
        <p:spPr>
          <a:xfrm>
            <a:off x="132584" y="1660669"/>
            <a:ext cx="2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Reindeer</a:t>
            </a:r>
          </a:p>
          <a:p>
            <a:r>
              <a:rPr lang="en-US" b="1" dirty="0"/>
              <a:t>(</a:t>
            </a:r>
            <a:r>
              <a:rPr lang="en-US" b="1" i="1" dirty="0"/>
              <a:t>Rangifer </a:t>
            </a:r>
            <a:r>
              <a:rPr lang="en-US" b="1" i="1" dirty="0" err="1"/>
              <a:t>tarandus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107AB-F2C4-4D89-B6C9-0EBF4B426D85}"/>
              </a:ext>
            </a:extLst>
          </p:cNvPr>
          <p:cNvSpPr txBox="1"/>
          <p:nvPr/>
        </p:nvSpPr>
        <p:spPr>
          <a:xfrm>
            <a:off x="106560" y="6457140"/>
            <a:ext cx="22413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Sommer et al. 2014. J. Biogeogr.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373E0-3259-40CF-B4D8-EF9971BC7C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3" y="5214275"/>
            <a:ext cx="4165116" cy="207749"/>
          </a:xfrm>
          <a:prstGeom prst="rect">
            <a:avLst/>
          </a:prstGeom>
        </p:spPr>
      </p:pic>
      <p:pic>
        <p:nvPicPr>
          <p:cNvPr id="2052" name="Picture 4" descr="https://upload.wikimedia.org/wikipedia/commons/thumb/e/e0/Rentier_fws_1.jpg/269px-Rentier_fws_1.jpg">
            <a:extLst>
              <a:ext uri="{FF2B5EF4-FFF2-40B4-BE49-F238E27FC236}">
                <a16:creationId xmlns:a16="http://schemas.microsoft.com/office/drawing/2014/main" id="{3B3494A0-2B1E-4A54-9A9F-257FDDA2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701" y="1368311"/>
            <a:ext cx="1006862" cy="14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Details are in the caption following the image">
            <a:extLst>
              <a:ext uri="{FF2B5EF4-FFF2-40B4-BE49-F238E27FC236}">
                <a16:creationId xmlns:a16="http://schemas.microsoft.com/office/drawing/2014/main" id="{763FD129-94D4-4E00-B6D3-92B1F7EF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737" y="1898063"/>
            <a:ext cx="4661263" cy="418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ECCAE1-CBAA-48E6-8926-AD76D8C2E177}"/>
              </a:ext>
            </a:extLst>
          </p:cNvPr>
          <p:cNvSpPr txBox="1"/>
          <p:nvPr/>
        </p:nvSpPr>
        <p:spPr>
          <a:xfrm>
            <a:off x="4572000" y="1393270"/>
            <a:ext cx="446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Points: Locations of fossil records</a:t>
            </a:r>
            <a:r>
              <a:rPr lang="en-US" sz="2000" b="1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88300-827A-45F5-8A7A-21D5BF6DBC66}"/>
              </a:ext>
            </a:extLst>
          </p:cNvPr>
          <p:cNvSpPr txBox="1"/>
          <p:nvPr/>
        </p:nvSpPr>
        <p:spPr>
          <a:xfrm>
            <a:off x="4838031" y="1934111"/>
            <a:ext cx="197533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dirty="0">
                <a:solidFill>
                  <a:srgbClr val="FF0000"/>
                </a:solidFill>
              </a:rPr>
              <a:t>The margin of the ice sheet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4B263-7568-432F-B4A6-0C427028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3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828F7-99D6-42CA-9263-2FC986619393}"/>
              </a:ext>
            </a:extLst>
          </p:cNvPr>
          <p:cNvSpPr txBox="1"/>
          <p:nvPr/>
        </p:nvSpPr>
        <p:spPr>
          <a:xfrm rot="16200000">
            <a:off x="-1602362" y="4005078"/>
            <a:ext cx="34355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Webb &amp; Gaston (2000) Proc. Roy. Soc. </a:t>
            </a:r>
            <a:r>
              <a:rPr lang="en-US" sz="900" dirty="0" err="1"/>
              <a:t>Lond</a:t>
            </a:r>
            <a:r>
              <a:rPr lang="en-US" sz="900" dirty="0"/>
              <a:t>. B 267:1843-1850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568ED-76C1-45D7-9E9D-A737314338A0}"/>
              </a:ext>
            </a:extLst>
          </p:cNvPr>
          <p:cNvSpPr txBox="1"/>
          <p:nvPr/>
        </p:nvSpPr>
        <p:spPr>
          <a:xfrm>
            <a:off x="471412" y="338967"/>
            <a:ext cx="783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Geographic range size and evolutionary age in birds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49FA9AD-D033-4E8A-B7AA-9F121F897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69" y="1522720"/>
            <a:ext cx="2885965" cy="3147097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2000" b="0" dirty="0"/>
              <a:t>Range sizes are not static over evolutionary time</a:t>
            </a:r>
          </a:p>
          <a:p>
            <a:pPr>
              <a:lnSpc>
                <a:spcPct val="130000"/>
              </a:lnSpc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2000" b="0" dirty="0"/>
              <a:t>Range sizes appear to expand rapidly after speciation; and then gradually decline as species age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970E94-102D-46D2-AE76-5C44D3934D0D}"/>
              </a:ext>
            </a:extLst>
          </p:cNvPr>
          <p:cNvGrpSpPr/>
          <p:nvPr/>
        </p:nvGrpSpPr>
        <p:grpSpPr>
          <a:xfrm>
            <a:off x="3573932" y="1277239"/>
            <a:ext cx="5455465" cy="4726180"/>
            <a:chOff x="3220834" y="1481424"/>
            <a:chExt cx="5455465" cy="47261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A5113E-B96E-4BD2-A228-FFBCE683C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5473" y="1481424"/>
              <a:ext cx="3359019" cy="420618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F06C06-7229-4726-A37A-A56AE94AEEF1}"/>
                </a:ext>
              </a:extLst>
            </p:cNvPr>
            <p:cNvSpPr txBox="1"/>
            <p:nvPr/>
          </p:nvSpPr>
          <p:spPr>
            <a:xfrm>
              <a:off x="3220834" y="1503385"/>
              <a:ext cx="14654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err="1"/>
                <a:t>Acrocephalus</a:t>
              </a:r>
              <a:r>
                <a:rPr lang="en-US" sz="1500" i="1" dirty="0"/>
                <a:t>+</a:t>
              </a:r>
            </a:p>
            <a:p>
              <a:r>
                <a:rPr lang="en-US" sz="1500" i="1" dirty="0" err="1"/>
                <a:t>Hippolais</a:t>
              </a:r>
              <a:endParaRPr lang="en-US" sz="15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857F84-047B-4A52-BF4D-D32F5E77F7C1}"/>
                </a:ext>
              </a:extLst>
            </p:cNvPr>
            <p:cNvSpPr txBox="1"/>
            <p:nvPr/>
          </p:nvSpPr>
          <p:spPr>
            <a:xfrm>
              <a:off x="3524164" y="2934685"/>
              <a:ext cx="7617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/>
                <a:t>Icterus</a:t>
              </a:r>
              <a:endParaRPr lang="en-US" sz="1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73C882-E019-4EDE-A957-6134E08675EA}"/>
                </a:ext>
              </a:extLst>
            </p:cNvPr>
            <p:cNvSpPr txBox="1"/>
            <p:nvPr/>
          </p:nvSpPr>
          <p:spPr>
            <a:xfrm>
              <a:off x="3856425" y="4306592"/>
              <a:ext cx="82907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err="1"/>
                <a:t>Sulidae</a:t>
              </a:r>
              <a:endParaRPr lang="en-US" sz="1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5E3AA1-D7DA-47AD-969F-472880188033}"/>
                </a:ext>
              </a:extLst>
            </p:cNvPr>
            <p:cNvSpPr txBox="1"/>
            <p:nvPr/>
          </p:nvSpPr>
          <p:spPr>
            <a:xfrm>
              <a:off x="7551115" y="1650735"/>
              <a:ext cx="106471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err="1"/>
                <a:t>Dendroica</a:t>
              </a:r>
              <a:endParaRPr lang="en-US" sz="1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45CD44-E7F3-43A4-BB4D-D9F4CDF4BAC1}"/>
                </a:ext>
              </a:extLst>
            </p:cNvPr>
            <p:cNvSpPr txBox="1"/>
            <p:nvPr/>
          </p:nvSpPr>
          <p:spPr>
            <a:xfrm>
              <a:off x="7632423" y="2925577"/>
              <a:ext cx="10438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err="1"/>
                <a:t>Ciconidae</a:t>
              </a:r>
              <a:endParaRPr lang="en-US" sz="15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B919C2-97BC-4067-B518-0508BB4E1964}"/>
                </a:ext>
              </a:extLst>
            </p:cNvPr>
            <p:cNvSpPr txBox="1"/>
            <p:nvPr/>
          </p:nvSpPr>
          <p:spPr>
            <a:xfrm>
              <a:off x="7551115" y="4508235"/>
              <a:ext cx="106471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err="1"/>
                <a:t>Diomedea</a:t>
              </a:r>
              <a:endParaRPr lang="en-US" sz="15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288FE2-A2DA-4BEF-B3E6-D33FC3E914C5}"/>
                </a:ext>
              </a:extLst>
            </p:cNvPr>
            <p:cNvSpPr txBox="1"/>
            <p:nvPr/>
          </p:nvSpPr>
          <p:spPr>
            <a:xfrm>
              <a:off x="5477522" y="583827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Species 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1FCE76-402D-4004-8B4B-F50A3FEF78BA}"/>
                </a:ext>
              </a:extLst>
            </p:cNvPr>
            <p:cNvSpPr txBox="1"/>
            <p:nvPr/>
          </p:nvSpPr>
          <p:spPr>
            <a:xfrm rot="16200000">
              <a:off x="3666059" y="286517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altLang="zh-CN" dirty="0">
                  <a:solidFill>
                    <a:srgbClr val="0000FF"/>
                  </a:solidFill>
                </a:rPr>
                <a:t>ange size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3638D-B236-4027-A758-C1C5635AE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1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8425-6DAA-41A8-847E-A1840CC7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distribution of a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4E1FD-5243-4103-9EDA-5C0EFED753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932" y="2896248"/>
            <a:ext cx="4022248" cy="3082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4908E-A6CF-4331-A457-7E14835B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1145861"/>
          </a:xfrm>
        </p:spPr>
        <p:txBody>
          <a:bodyPr/>
          <a:lstStyle/>
          <a:p>
            <a:r>
              <a:rPr lang="en-US" sz="2000" dirty="0"/>
              <a:t>The geographical locations of all its individuals</a:t>
            </a:r>
          </a:p>
          <a:p>
            <a:pPr marL="0" indent="0">
              <a:buNone/>
            </a:pPr>
            <a:r>
              <a:rPr lang="en-US" sz="2000" b="0" dirty="0"/>
              <a:t>	during a specified period of time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4EA3F-0F7F-45B5-AE87-55D8099395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187" y="3300831"/>
            <a:ext cx="2277645" cy="2096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F7631-C0A3-4142-B6CA-0EFA647906EC}"/>
              </a:ext>
            </a:extLst>
          </p:cNvPr>
          <p:cNvSpPr txBox="1"/>
          <p:nvPr/>
        </p:nvSpPr>
        <p:spPr>
          <a:xfrm rot="10800000">
            <a:off x="-44243" y="3767011"/>
            <a:ext cx="353943" cy="22115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Stan </a:t>
            </a:r>
            <a:r>
              <a:rPr lang="fr-FR" sz="1100" dirty="0" err="1"/>
              <a:t>Shebs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4617B-C14A-4F30-94BB-F3E2ED5A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9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31EA-1FA2-4F5D-B326-4D7C0DFF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Evolutionary time vs. filling of potential ranges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0E0E8-149E-49E6-B8B2-3F0A8446513C}"/>
              </a:ext>
            </a:extLst>
          </p:cNvPr>
          <p:cNvSpPr txBox="1"/>
          <p:nvPr/>
        </p:nvSpPr>
        <p:spPr>
          <a:xfrm>
            <a:off x="0" y="6471802"/>
            <a:ext cx="1672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Paul et al. Am Nat 2009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4466A1-C83A-4795-BAC8-3A66A3202D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229" y="1574328"/>
            <a:ext cx="1388565" cy="1062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048DD6-B099-4E60-8D95-6BB2F46AFF7A}"/>
              </a:ext>
            </a:extLst>
          </p:cNvPr>
          <p:cNvSpPr txBox="1"/>
          <p:nvPr/>
        </p:nvSpPr>
        <p:spPr>
          <a:xfrm>
            <a:off x="3436357" y="1228008"/>
            <a:ext cx="9925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 err="1"/>
              <a:t>Psychotria</a:t>
            </a:r>
            <a:endParaRPr lang="en-US" sz="1350" dirty="0"/>
          </a:p>
        </p:txBody>
      </p:sp>
      <p:pic>
        <p:nvPicPr>
          <p:cNvPr id="47106" name="Picture 2" descr="https://www.journals.uchicago.edu/na101/home/literatum/publisher/uchicago/journals/content/an/2009/593128/595762/20180319/images/large/fg1.jpeg">
            <a:extLst>
              <a:ext uri="{FF2B5EF4-FFF2-40B4-BE49-F238E27FC236}">
                <a16:creationId xmlns:a16="http://schemas.microsoft.com/office/drawing/2014/main" id="{C987C8CF-28BC-4B62-8AC9-596915A11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983" y="3529014"/>
            <a:ext cx="4425042" cy="195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B1A77B7-A609-433B-A8F6-A1B9F464B0CA}"/>
              </a:ext>
            </a:extLst>
          </p:cNvPr>
          <p:cNvGrpSpPr/>
          <p:nvPr/>
        </p:nvGrpSpPr>
        <p:grpSpPr>
          <a:xfrm>
            <a:off x="5576045" y="1462206"/>
            <a:ext cx="3208157" cy="4408661"/>
            <a:chOff x="5478643" y="1846451"/>
            <a:chExt cx="2791988" cy="38367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9BD1A0-0671-4E6F-A6A8-BFD48835A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17501" y="1846451"/>
              <a:ext cx="2453130" cy="19183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FBA16-E02E-4B5D-8248-2E7DE41E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17501" y="3764831"/>
              <a:ext cx="2453130" cy="191838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07184B-EA36-4CC0-A873-88085F750A0D}"/>
                </a:ext>
              </a:extLst>
            </p:cNvPr>
            <p:cNvSpPr txBox="1"/>
            <p:nvPr/>
          </p:nvSpPr>
          <p:spPr>
            <a:xfrm rot="16200000">
              <a:off x="4531268" y="3454094"/>
              <a:ext cx="21948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Filling of potential range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8D3EF1-9852-43C9-A314-640733ACF24C}"/>
                </a:ext>
              </a:extLst>
            </p:cNvPr>
            <p:cNvSpPr txBox="1"/>
            <p:nvPr/>
          </p:nvSpPr>
          <p:spPr>
            <a:xfrm>
              <a:off x="6496076" y="1855606"/>
              <a:ext cx="111761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00FF"/>
                  </a:solidFill>
                </a:rPr>
                <a:t>Occupancy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A94E44-8325-4603-8FC1-9708279B596C}"/>
                </a:ext>
              </a:extLst>
            </p:cNvPr>
            <p:cNvSpPr txBox="1"/>
            <p:nvPr/>
          </p:nvSpPr>
          <p:spPr>
            <a:xfrm>
              <a:off x="6737184" y="3924027"/>
              <a:ext cx="71365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00FF"/>
                  </a:solidFill>
                </a:rPr>
                <a:t>Extent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32BA025-7A0A-419D-BF54-A251356B2B52}"/>
              </a:ext>
            </a:extLst>
          </p:cNvPr>
          <p:cNvSpPr txBox="1"/>
          <p:nvPr/>
        </p:nvSpPr>
        <p:spPr>
          <a:xfrm>
            <a:off x="515595" y="3087525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Climatic potential ranges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F2A74-896C-4AD5-BBB1-B9ED0A0752AF}"/>
              </a:ext>
            </a:extLst>
          </p:cNvPr>
          <p:cNvSpPr txBox="1"/>
          <p:nvPr/>
        </p:nvSpPr>
        <p:spPr>
          <a:xfrm>
            <a:off x="3281827" y="3272190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Potential range occupancy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79F84-84E5-4E28-8B97-0476D92F354C}"/>
              </a:ext>
            </a:extLst>
          </p:cNvPr>
          <p:cNvSpPr txBox="1"/>
          <p:nvPr/>
        </p:nvSpPr>
        <p:spPr>
          <a:xfrm>
            <a:off x="3778353" y="5483884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Potential range extent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34D81-FF3D-4B9F-9C54-FE55CEC17A0C}"/>
              </a:ext>
            </a:extLst>
          </p:cNvPr>
          <p:cNvSpPr txBox="1"/>
          <p:nvPr/>
        </p:nvSpPr>
        <p:spPr>
          <a:xfrm>
            <a:off x="317896" y="1359003"/>
            <a:ext cx="2641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 A time‐for‐dispersal effect limit the extent of ranges but not their occupancies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2DF7E8-9760-4744-AF8B-A727AD18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4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EB2F2B-A868-4753-9CE0-F34D7584F7A4}"/>
              </a:ext>
            </a:extLst>
          </p:cNvPr>
          <p:cNvSpPr txBox="1"/>
          <p:nvPr/>
        </p:nvSpPr>
        <p:spPr>
          <a:xfrm>
            <a:off x="1968857" y="1778730"/>
            <a:ext cx="6182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P</a:t>
            </a:r>
            <a:r>
              <a:rPr lang="en-US" altLang="zh-CN" sz="3600" b="1" dirty="0">
                <a:solidFill>
                  <a:srgbClr val="0000FF"/>
                </a:solidFill>
              </a:rPr>
              <a:t>otential determinants of species distributions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04576-3924-4ED9-A550-43ECC8F8BCF7}"/>
              </a:ext>
            </a:extLst>
          </p:cNvPr>
          <p:cNvSpPr txBox="1"/>
          <p:nvPr/>
        </p:nvSpPr>
        <p:spPr>
          <a:xfrm>
            <a:off x="1968857" y="3270811"/>
            <a:ext cx="5490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= Potential causes of geographic range limits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6A257-AD07-4A83-842D-54E02D4C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6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E66C-B8F1-4CC1-98A2-D7A50D20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Fundamental factors in </a:t>
            </a:r>
            <a:r>
              <a:rPr lang="en-US" sz="2400" dirty="0" err="1"/>
              <a:t>Soberón’s</a:t>
            </a:r>
            <a:r>
              <a:rPr lang="en-US" sz="2400" dirty="0"/>
              <a:t>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78EF-0F6D-49EA-B9DD-0B6EF594FAC8}"/>
              </a:ext>
            </a:extLst>
          </p:cNvPr>
          <p:cNvSpPr txBox="1"/>
          <p:nvPr/>
        </p:nvSpPr>
        <p:spPr>
          <a:xfrm rot="16200000">
            <a:off x="-1125297" y="4649796"/>
            <a:ext cx="2714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J Soberón 2007 </a:t>
            </a:r>
            <a:r>
              <a:rPr lang="es-ES" sz="1100" dirty="0" err="1"/>
              <a:t>Ecol</a:t>
            </a:r>
            <a:r>
              <a:rPr lang="es-ES" sz="1100" dirty="0"/>
              <a:t> </a:t>
            </a:r>
            <a:r>
              <a:rPr lang="es-ES" sz="1100" dirty="0" err="1"/>
              <a:t>Lett</a:t>
            </a:r>
            <a:r>
              <a:rPr lang="es-ES" sz="1100" dirty="0"/>
              <a:t> 10:1115-1123.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936043-4EF6-465D-BF50-679C3CDD14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870" y="1948385"/>
            <a:ext cx="3320260" cy="2961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C0D12-4C53-4760-810B-88156FDD2C93}"/>
              </a:ext>
            </a:extLst>
          </p:cNvPr>
          <p:cNvSpPr txBox="1"/>
          <p:nvPr/>
        </p:nvSpPr>
        <p:spPr>
          <a:xfrm>
            <a:off x="2071348" y="29066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Abiotic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C0643-3AE4-40C5-8449-328938954EB5}"/>
              </a:ext>
            </a:extLst>
          </p:cNvPr>
          <p:cNvSpPr txBox="1"/>
          <p:nvPr/>
        </p:nvSpPr>
        <p:spPr>
          <a:xfrm>
            <a:off x="5405903" y="267763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biotic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8FE72-C9DD-42B4-90F0-282B012B754A}"/>
              </a:ext>
            </a:extLst>
          </p:cNvPr>
          <p:cNvSpPr txBox="1"/>
          <p:nvPr/>
        </p:nvSpPr>
        <p:spPr>
          <a:xfrm>
            <a:off x="1851394" y="488141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Accessible given the dispersal capacities (migration) </a:t>
            </a:r>
          </a:p>
        </p:txBody>
      </p:sp>
      <p:pic>
        <p:nvPicPr>
          <p:cNvPr id="1026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0170D5DE-EA39-43D3-82E3-04A3DDB8A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565" t="16442" b="4403"/>
          <a:stretch/>
        </p:blipFill>
        <p:spPr bwMode="auto">
          <a:xfrm>
            <a:off x="494739" y="1373545"/>
            <a:ext cx="1612122" cy="162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F11819F9-691E-4E8A-8400-0DF0026C0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442" r="54418" b="4403"/>
          <a:stretch/>
        </p:blipFill>
        <p:spPr bwMode="auto">
          <a:xfrm>
            <a:off x="6999587" y="1318115"/>
            <a:ext cx="1742808" cy="167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5 Seed Dispersal Wonders - Soil Advocates Inc.">
            <a:extLst>
              <a:ext uri="{FF2B5EF4-FFF2-40B4-BE49-F238E27FC236}">
                <a16:creationId xmlns:a16="http://schemas.microsoft.com/office/drawing/2014/main" id="{E0DFFC78-6424-4ED8-8835-85FCA2C3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163" y="5240070"/>
            <a:ext cx="2457673" cy="114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073550-145D-4B17-9C5F-BA547340E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16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72C2-551C-443B-AB75-0A48AFD3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(</a:t>
            </a:r>
            <a:r>
              <a:rPr lang="en-US" sz="2800" b="0" dirty="0" err="1"/>
              <a:t>Grinnellian</a:t>
            </a:r>
            <a:r>
              <a:rPr lang="en-US" sz="2800" b="0" dirty="0"/>
              <a:t>) </a:t>
            </a:r>
            <a:r>
              <a:rPr lang="en-US" sz="2800" dirty="0"/>
              <a:t>Niche - tolerance limits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E34B670C-B557-4343-BF24-D8E791AAC9D7}"/>
              </a:ext>
            </a:extLst>
          </p:cNvPr>
          <p:cNvGrpSpPr>
            <a:grpSpLocks/>
          </p:cNvGrpSpPr>
          <p:nvPr/>
        </p:nvGrpSpPr>
        <p:grpSpPr bwMode="auto">
          <a:xfrm>
            <a:off x="661686" y="1642484"/>
            <a:ext cx="6993148" cy="3875363"/>
            <a:chOff x="192" y="240"/>
            <a:chExt cx="5328" cy="2883"/>
          </a:xfrm>
        </p:grpSpPr>
        <p:pic>
          <p:nvPicPr>
            <p:cNvPr id="6" name="Picture 4" descr="Limits">
              <a:extLst>
                <a:ext uri="{FF2B5EF4-FFF2-40B4-BE49-F238E27FC236}">
                  <a16:creationId xmlns:a16="http://schemas.microsoft.com/office/drawing/2014/main" id="{B432D700-1C6D-4857-B5A1-E83644B30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40"/>
              <a:ext cx="5328" cy="2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044C38E4-1988-44D9-8688-002C27A0A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71"/>
              <a:ext cx="1300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 sz="900">
                  <a:solidFill>
                    <a:srgbClr val="FFFF00"/>
                  </a:solidFill>
                  <a:latin typeface="Arial" charset="0"/>
                </a:rPr>
                <a:t>Environmental Gradient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85CC68-0800-4FEF-B9F4-DDB6DF1FCF3B}"/>
              </a:ext>
            </a:extLst>
          </p:cNvPr>
          <p:cNvSpPr txBox="1"/>
          <p:nvPr/>
        </p:nvSpPr>
        <p:spPr>
          <a:xfrm>
            <a:off x="966486" y="5688183"/>
            <a:ext cx="7803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All species have tolerance limits for environmental factors beyond which individuals cannot </a:t>
            </a:r>
            <a:r>
              <a:rPr lang="en-US" sz="2100" dirty="0">
                <a:solidFill>
                  <a:srgbClr val="FF0000"/>
                </a:solidFill>
              </a:rPr>
              <a:t>survive</a:t>
            </a:r>
            <a:r>
              <a:rPr lang="en-US" sz="2100" dirty="0"/>
              <a:t>, </a:t>
            </a:r>
            <a:r>
              <a:rPr lang="en-US" sz="2100" dirty="0">
                <a:solidFill>
                  <a:srgbClr val="FF0000"/>
                </a:solidFill>
              </a:rPr>
              <a:t>grow</a:t>
            </a:r>
            <a:r>
              <a:rPr lang="en-US" sz="2100" dirty="0"/>
              <a:t>, or </a:t>
            </a:r>
            <a:r>
              <a:rPr lang="en-US" sz="2100" dirty="0">
                <a:solidFill>
                  <a:srgbClr val="FF0000"/>
                </a:solidFill>
              </a:rPr>
              <a:t>reproduce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FEE02-6780-4600-9AE5-52CD064B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00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Text Box 3">
            <a:extLst>
              <a:ext uri="{FF2B5EF4-FFF2-40B4-BE49-F238E27FC236}">
                <a16:creationId xmlns:a16="http://schemas.microsoft.com/office/drawing/2014/main" id="{46CE71FB-D091-4A99-BB3C-FC69AFDEE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139" y="1279016"/>
            <a:ext cx="33005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err="1"/>
              <a:t>Treeline</a:t>
            </a:r>
            <a:r>
              <a:rPr lang="en-US" altLang="en-US" sz="2100" dirty="0"/>
              <a:t> is the upper elevational limit of trees on mountains.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1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Seems to be related to temperature, wind, snow depth etc.</a:t>
            </a:r>
          </a:p>
        </p:txBody>
      </p:sp>
      <p:pic>
        <p:nvPicPr>
          <p:cNvPr id="2050" name="Picture 2" descr="https://www.ecography.org/sites/ecography.org/files/styles/adaptive/public/bader_1.jpg?itok=666fN6ym">
            <a:extLst>
              <a:ext uri="{FF2B5EF4-FFF2-40B4-BE49-F238E27FC236}">
                <a16:creationId xmlns:a16="http://schemas.microsoft.com/office/drawing/2014/main" id="{E044B2F0-37AC-4098-9A61-6A98631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918" y="1279016"/>
            <a:ext cx="4431983" cy="33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B53DC-A696-4E9E-B048-091D5E506BFF}"/>
              </a:ext>
            </a:extLst>
          </p:cNvPr>
          <p:cNvSpPr txBox="1"/>
          <p:nvPr/>
        </p:nvSpPr>
        <p:spPr>
          <a:xfrm>
            <a:off x="7350034" y="4754880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>
                <a:solidFill>
                  <a:srgbClr val="222222"/>
                </a:solidFill>
                <a:latin typeface="Arial Unicode MS"/>
              </a:rPr>
              <a:t>Photo by M. Y. Bader</a:t>
            </a:r>
            <a:r>
              <a:rPr lang="en-US" altLang="en-US" sz="1100" dirty="0"/>
              <a:t> 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D65C2-BB74-476D-9C7C-417ED9E7BF48}"/>
              </a:ext>
            </a:extLst>
          </p:cNvPr>
          <p:cNvSpPr txBox="1"/>
          <p:nvPr/>
        </p:nvSpPr>
        <p:spPr>
          <a:xfrm>
            <a:off x="4485252" y="695812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Treeline</a:t>
            </a:r>
            <a:r>
              <a:rPr lang="en-US" dirty="0"/>
              <a:t> in southern Alps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0A56C-AF16-40C3-9533-2D147A2A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DED99-8495-4AEA-8ABA-71AFD162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Niche perspective on range limits</a:t>
            </a:r>
          </a:p>
        </p:txBody>
      </p:sp>
      <p:pic>
        <p:nvPicPr>
          <p:cNvPr id="4" name="Picture 2" descr="Biogeog3e-Fig-04-11-0">
            <a:extLst>
              <a:ext uri="{FF2B5EF4-FFF2-40B4-BE49-F238E27FC236}">
                <a16:creationId xmlns:a16="http://schemas.microsoft.com/office/drawing/2014/main" id="{9699AC4F-4AD5-4032-8BE1-4611E1275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5577" y="1297636"/>
            <a:ext cx="4572000" cy="479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BC0F8-F341-47B2-847D-5DB512B00EE7}"/>
              </a:ext>
            </a:extLst>
          </p:cNvPr>
          <p:cNvSpPr txBox="1"/>
          <p:nvPr/>
        </p:nvSpPr>
        <p:spPr>
          <a:xfrm>
            <a:off x="605958" y="2225021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i="1" dirty="0"/>
              <a:t>r = b –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A02ED-DF57-48BD-BAAA-A3EEBDE74E9E}"/>
              </a:ext>
            </a:extLst>
          </p:cNvPr>
          <p:cNvSpPr txBox="1"/>
          <p:nvPr/>
        </p:nvSpPr>
        <p:spPr>
          <a:xfrm>
            <a:off x="323784" y="1390375"/>
            <a:ext cx="389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r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dirty="0"/>
              <a:t>intrinsic population growth rate in the absence of migration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E13FD-C5B4-4A31-84CF-9980F382F6F2}"/>
              </a:ext>
            </a:extLst>
          </p:cNvPr>
          <p:cNvSpPr txBox="1"/>
          <p:nvPr/>
        </p:nvSpPr>
        <p:spPr>
          <a:xfrm>
            <a:off x="649925" y="2623385"/>
            <a:ext cx="1620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/>
              <a:t>b: birth rate</a:t>
            </a:r>
          </a:p>
          <a:p>
            <a:r>
              <a:rPr lang="en-US" sz="2000" dirty="0"/>
              <a:t>d: death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8B0C6-D018-4837-B272-956C2A9B4754}"/>
              </a:ext>
            </a:extLst>
          </p:cNvPr>
          <p:cNvSpPr txBox="1"/>
          <p:nvPr/>
        </p:nvSpPr>
        <p:spPr>
          <a:xfrm>
            <a:off x="1898900" y="4048463"/>
            <a:ext cx="281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Hutchinson multidimensional niche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8D552A-FA99-4EE7-AFF9-D5E0217D9667}"/>
              </a:ext>
            </a:extLst>
          </p:cNvPr>
          <p:cNvSpPr txBox="1"/>
          <p:nvPr/>
        </p:nvSpPr>
        <p:spPr>
          <a:xfrm>
            <a:off x="5450522" y="17849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&gt;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4B165-177A-4B8B-AF08-FE0746C13F60}"/>
              </a:ext>
            </a:extLst>
          </p:cNvPr>
          <p:cNvSpPr txBox="1"/>
          <p:nvPr/>
        </p:nvSpPr>
        <p:spPr>
          <a:xfrm>
            <a:off x="6241407" y="1415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&lt;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A797C-88A8-4EE7-B35C-6F38B76A11EE}"/>
              </a:ext>
            </a:extLst>
          </p:cNvPr>
          <p:cNvSpPr txBox="1"/>
          <p:nvPr/>
        </p:nvSpPr>
        <p:spPr>
          <a:xfrm>
            <a:off x="3530958" y="6129297"/>
            <a:ext cx="514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/>
              <a:t>A diagram shows a niche in two dimensions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0C706-497D-44A3-ADF9-4C98932C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3977" y="6381750"/>
            <a:ext cx="2133600" cy="476250"/>
          </a:xfrm>
        </p:spPr>
        <p:txBody>
          <a:bodyPr/>
          <a:lstStyle/>
          <a:p>
            <a:fld id="{65AC8C42-D19F-4E7D-BD88-DC76AE214C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17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2726E-8E39-4428-B01C-D2722CA1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60" y="2299063"/>
            <a:ext cx="4002985" cy="3535679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/>
              <a:t>Synthesize 64 </a:t>
            </a:r>
            <a:r>
              <a:rPr lang="en-US" altLang="zh-CN" sz="2000" b="0" dirty="0"/>
              <a:t>studies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>
                <a:solidFill>
                  <a:srgbClr val="FF0000"/>
                </a:solidFill>
              </a:rPr>
              <a:t>A significant positive relationship </a:t>
            </a:r>
            <a:r>
              <a:rPr lang="en-US" sz="2000" b="0" dirty="0"/>
              <a:t>between range size and environmental tolerance breadth (z = 0.49), habitat breadth (z = 0.45), and diet breadth (z = 0.28).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39744-756C-40DC-8D22-1B3FF9E81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27650" cy="1511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EC114-2165-4C48-BB9A-8D5EE758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88" y="555919"/>
            <a:ext cx="4472012" cy="57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41ADE-E250-442C-B9EB-7BCE98D2691E}"/>
              </a:ext>
            </a:extLst>
          </p:cNvPr>
          <p:cNvSpPr txBox="1"/>
          <p:nvPr/>
        </p:nvSpPr>
        <p:spPr>
          <a:xfrm>
            <a:off x="0" y="6421756"/>
            <a:ext cx="22605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Slat</a:t>
            </a:r>
            <a:r>
              <a:rPr lang="en-US" altLang="zh-CN" sz="1100" dirty="0" err="1"/>
              <a:t>yer</a:t>
            </a:r>
            <a:r>
              <a:rPr lang="en-US" altLang="zh-CN" sz="1100" dirty="0"/>
              <a:t> &amp; Sexton 2015, </a:t>
            </a:r>
            <a:r>
              <a:rPr lang="en-US" altLang="zh-CN" sz="1100" dirty="0" err="1"/>
              <a:t>Ecol</a:t>
            </a:r>
            <a:r>
              <a:rPr lang="en-US" altLang="zh-CN" sz="1100" dirty="0"/>
              <a:t> Lett</a:t>
            </a: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03F74-A1E2-43DB-A390-FA50CD381634}"/>
              </a:ext>
            </a:extLst>
          </p:cNvPr>
          <p:cNvSpPr txBox="1"/>
          <p:nvPr/>
        </p:nvSpPr>
        <p:spPr>
          <a:xfrm>
            <a:off x="319959" y="1683390"/>
            <a:ext cx="38811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Range size vs. niche breadth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1B037-B4F1-468F-8DF8-E6F846E9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12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4B58-622B-4409-B038-2C4C00AD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Biotic interaction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2CAF66DB-EB4F-4323-84B8-92DA7088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064" y="1446799"/>
            <a:ext cx="4154466" cy="2192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The three most significant interactions are: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1. Competition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100" dirty="0"/>
              <a:t>2. Predation (or parasitism)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3. Mutualism</a:t>
            </a:r>
          </a:p>
        </p:txBody>
      </p:sp>
      <p:pic>
        <p:nvPicPr>
          <p:cNvPr id="5" name="Picture 3" descr="shah-lionkillingahyena">
            <a:extLst>
              <a:ext uri="{FF2B5EF4-FFF2-40B4-BE49-F238E27FC236}">
                <a16:creationId xmlns:a16="http://schemas.microsoft.com/office/drawing/2014/main" id="{3A7C93F6-ADE8-4074-959C-B382448B2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8063" y="1634290"/>
            <a:ext cx="2598446" cy="22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Photograph of a leopard killing a bushbuck">
            <a:extLst>
              <a:ext uri="{FF2B5EF4-FFF2-40B4-BE49-F238E27FC236}">
                <a16:creationId xmlns:a16="http://schemas.microsoft.com/office/drawing/2014/main" id="{CD61F06C-95E4-4A90-A7D7-4475157D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88" y="4314747"/>
            <a:ext cx="3186467" cy="219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CFBED-319C-45EC-9DB1-5A02FDBC4A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530" y="4400419"/>
            <a:ext cx="2787687" cy="2134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B488A-62A9-425E-A288-AB77597CAA9F}"/>
              </a:ext>
            </a:extLst>
          </p:cNvPr>
          <p:cNvSpPr txBox="1"/>
          <p:nvPr/>
        </p:nvSpPr>
        <p:spPr>
          <a:xfrm>
            <a:off x="5466059" y="11838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Competition for food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96EBD-05A2-4175-8F3C-512AF41DC4A4}"/>
              </a:ext>
            </a:extLst>
          </p:cNvPr>
          <p:cNvSpPr txBox="1"/>
          <p:nvPr/>
        </p:nvSpPr>
        <p:spPr>
          <a:xfrm>
            <a:off x="786064" y="39140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196F5-7384-4896-BEE5-F53D158A5A73}"/>
              </a:ext>
            </a:extLst>
          </p:cNvPr>
          <p:cNvSpPr txBox="1"/>
          <p:nvPr/>
        </p:nvSpPr>
        <p:spPr>
          <a:xfrm>
            <a:off x="5023758" y="403108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Mutualism (pollination 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0D1E2-A1C7-4E35-99C9-F569FBCF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5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0804-42FF-4386-8396-01F4A289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CC6C-2C86-4824-A0D6-616DF7CF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76" y="2318599"/>
            <a:ext cx="992222" cy="1058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34783-EFA3-45F6-A5BF-3A0AA9F39A78}"/>
              </a:ext>
            </a:extLst>
          </p:cNvPr>
          <p:cNvSpPr txBox="1"/>
          <p:nvPr/>
        </p:nvSpPr>
        <p:spPr>
          <a:xfrm>
            <a:off x="0" y="6469932"/>
            <a:ext cx="2581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Bertolino</a:t>
            </a:r>
            <a:r>
              <a:rPr lang="en-US" sz="1200" dirty="0"/>
              <a:t> et al. 2014 Biol. Invasions</a:t>
            </a:r>
          </a:p>
        </p:txBody>
      </p:sp>
      <p:pic>
        <p:nvPicPr>
          <p:cNvPr id="4098" name="Picture 2" descr="Fig. 3">
            <a:extLst>
              <a:ext uri="{FF2B5EF4-FFF2-40B4-BE49-F238E27FC236}">
                <a16:creationId xmlns:a16="http://schemas.microsoft.com/office/drawing/2014/main" id="{122E31E1-EB3E-4FB2-BDF9-F5A37C31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580" y="2040512"/>
            <a:ext cx="3068317" cy="349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15B9A-34AF-4714-A9A1-F8D907F83D9A}"/>
              </a:ext>
            </a:extLst>
          </p:cNvPr>
          <p:cNvSpPr txBox="1"/>
          <p:nvPr/>
        </p:nvSpPr>
        <p:spPr>
          <a:xfrm>
            <a:off x="4074566" y="5696738"/>
            <a:ext cx="506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Distribution maps of red (</a:t>
            </a:r>
            <a:r>
              <a:rPr lang="en-US" i="1" dirty="0">
                <a:solidFill>
                  <a:srgbClr val="FF0000"/>
                </a:solidFill>
              </a:rPr>
              <a:t>red square</a:t>
            </a:r>
            <a:r>
              <a:rPr lang="en-US" dirty="0">
                <a:solidFill>
                  <a:srgbClr val="0000FF"/>
                </a:solidFill>
              </a:rPr>
              <a:t>) and grey (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grey square</a:t>
            </a:r>
            <a:r>
              <a:rPr lang="en-US" dirty="0">
                <a:solidFill>
                  <a:srgbClr val="0000FF"/>
                </a:solidFill>
              </a:rPr>
              <a:t>) squirrels in Piedmont, Italy, from 1970 to 2010.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57A91-630E-40A7-967E-C1B13FC6A21C}"/>
              </a:ext>
            </a:extLst>
          </p:cNvPr>
          <p:cNvSpPr txBox="1"/>
          <p:nvPr/>
        </p:nvSpPr>
        <p:spPr>
          <a:xfrm>
            <a:off x="786809" y="1171626"/>
            <a:ext cx="7814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effects of </a:t>
            </a:r>
            <a:r>
              <a:rPr lang="en-US" sz="2100" b="1" dirty="0"/>
              <a:t>introduced grey squirrel</a:t>
            </a:r>
            <a:r>
              <a:rPr lang="en-US" sz="2100" dirty="0"/>
              <a:t> (</a:t>
            </a:r>
            <a:r>
              <a:rPr lang="en-US" sz="2100" i="1" dirty="0"/>
              <a:t>Sciurus </a:t>
            </a:r>
            <a:r>
              <a:rPr lang="en-US" sz="2100" i="1" dirty="0" err="1"/>
              <a:t>carolinensis</a:t>
            </a:r>
            <a:r>
              <a:rPr lang="en-US" sz="2100" dirty="0"/>
              <a:t>) on the </a:t>
            </a:r>
            <a:r>
              <a:rPr lang="en-US" sz="2100" b="1" dirty="0"/>
              <a:t>native red squirrel </a:t>
            </a:r>
            <a:r>
              <a:rPr lang="en-US" sz="2100" dirty="0"/>
              <a:t>(</a:t>
            </a:r>
            <a:r>
              <a:rPr lang="en-US" sz="2100" i="1" dirty="0"/>
              <a:t>Sciurus vulgaris</a:t>
            </a:r>
            <a:r>
              <a:rPr lang="en-US" sz="2100" dirty="0"/>
              <a:t>)</a:t>
            </a:r>
          </a:p>
        </p:txBody>
      </p:sp>
      <p:pic>
        <p:nvPicPr>
          <p:cNvPr id="4100" name="Picture 4" descr="figure 2">
            <a:extLst>
              <a:ext uri="{FF2B5EF4-FFF2-40B4-BE49-F238E27FC236}">
                <a16:creationId xmlns:a16="http://schemas.microsoft.com/office/drawing/2014/main" id="{70940E65-F8D3-457D-811A-728AA5C7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5134" y="3785426"/>
            <a:ext cx="1300706" cy="15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astern grey squirrels in Europe - Wikipedia">
            <a:extLst>
              <a:ext uri="{FF2B5EF4-FFF2-40B4-BE49-F238E27FC236}">
                <a16:creationId xmlns:a16="http://schemas.microsoft.com/office/drawing/2014/main" id="{3A3AABF5-B0DD-4F1D-B8DC-84E3E784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476" y="2254353"/>
            <a:ext cx="1759308" cy="14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ortrait of Eurasian red squirrel (Sciurus vulgaris) feeding on grass stock  photo">
            <a:extLst>
              <a:ext uri="{FF2B5EF4-FFF2-40B4-BE49-F238E27FC236}">
                <a16:creationId xmlns:a16="http://schemas.microsoft.com/office/drawing/2014/main" id="{F9CD20E3-8CFE-4439-86AF-42CACCB7A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476" y="4299028"/>
            <a:ext cx="1655383" cy="14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C3E48A-13BE-4571-9227-8EAB1BD02A2A}"/>
              </a:ext>
            </a:extLst>
          </p:cNvPr>
          <p:cNvSpPr txBox="1"/>
          <p:nvPr/>
        </p:nvSpPr>
        <p:spPr>
          <a:xfrm>
            <a:off x="619874" y="1900010"/>
            <a:ext cx="18998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/>
              <a:t>Sciurus </a:t>
            </a:r>
            <a:r>
              <a:rPr lang="en-US" sz="1500" i="1" dirty="0" err="1"/>
              <a:t>carolinensis</a:t>
            </a: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90805-2204-42F2-A3BF-3F453CF06CE9}"/>
              </a:ext>
            </a:extLst>
          </p:cNvPr>
          <p:cNvSpPr txBox="1"/>
          <p:nvPr/>
        </p:nvSpPr>
        <p:spPr>
          <a:xfrm>
            <a:off x="786809" y="3960474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Sciurus vulgaris</a:t>
            </a: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6BC7-0F1A-4A1D-BE95-2E543745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A717-AE63-48B9-B80F-502B5F1A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Predation and parasitism</a:t>
            </a:r>
            <a:endParaRPr lang="en-US" sz="2800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E1D7D29-EA23-4ECA-8A93-AC246C7B5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46224"/>
            <a:ext cx="4802117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100" dirty="0"/>
              <a:t>There are a couple of ways in which </a:t>
            </a:r>
            <a:r>
              <a:rPr lang="en-US" altLang="en-US" sz="2100" dirty="0">
                <a:solidFill>
                  <a:srgbClr val="FF0000"/>
                </a:solidFill>
              </a:rPr>
              <a:t>predator-prey interactions </a:t>
            </a:r>
            <a:r>
              <a:rPr lang="en-US" altLang="en-US" sz="2100" dirty="0"/>
              <a:t>can influence distribution patterns: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2100" dirty="0">
                <a:solidFill>
                  <a:srgbClr val="0000FF"/>
                </a:solidFill>
              </a:rPr>
              <a:t>Predators</a:t>
            </a:r>
            <a:r>
              <a:rPr lang="en-US" altLang="en-US" sz="2100" dirty="0"/>
              <a:t> that rely on specific prey </a:t>
            </a:r>
            <a:r>
              <a:rPr lang="en-US" altLang="en-US" sz="2100" dirty="0">
                <a:solidFill>
                  <a:srgbClr val="0000FF"/>
                </a:solidFill>
              </a:rPr>
              <a:t>are restricted by the distribution of the prey</a:t>
            </a:r>
            <a:r>
              <a:rPr lang="en-US" altLang="en-US" sz="2100" dirty="0"/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2100" dirty="0">
                <a:solidFill>
                  <a:srgbClr val="0000FF"/>
                </a:solidFill>
              </a:rPr>
              <a:t>Predators may limited prey distributions</a:t>
            </a:r>
            <a:r>
              <a:rPr lang="en-US" altLang="en-US" sz="2100" dirty="0"/>
              <a:t> by killing and eating prey organisms.</a:t>
            </a:r>
          </a:p>
        </p:txBody>
      </p:sp>
      <p:pic>
        <p:nvPicPr>
          <p:cNvPr id="5" name="Picture 3" descr="predator">
            <a:extLst>
              <a:ext uri="{FF2B5EF4-FFF2-40B4-BE49-F238E27FC236}">
                <a16:creationId xmlns:a16="http://schemas.microsoft.com/office/drawing/2014/main" id="{D4B3D612-BD1E-42C1-8AAF-353A1BD26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595" y="1999929"/>
            <a:ext cx="2667754" cy="297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08F1D-1CB8-46EE-BA96-8492E4E5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6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 descr="D:\Thesis\学位论文\多尺度物种分布图\Dalbergia_hupeana_白檀多尺度分布.png">
            <a:extLst>
              <a:ext uri="{FF2B5EF4-FFF2-40B4-BE49-F238E27FC236}">
                <a16:creationId xmlns:a16="http://schemas.microsoft.com/office/drawing/2014/main" id="{E0B1993D-81B8-406B-B506-801150973AA5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2894" y="2073159"/>
            <a:ext cx="5136197" cy="26874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87D7D065-CF4B-4CF2-BF1A-78193A58729D}"/>
              </a:ext>
            </a:extLst>
          </p:cNvPr>
          <p:cNvSpPr txBox="1"/>
          <p:nvPr/>
        </p:nvSpPr>
        <p:spPr>
          <a:xfrm>
            <a:off x="3007449" y="5083274"/>
            <a:ext cx="2012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i="1" dirty="0" err="1"/>
              <a:t>Symplocos</a:t>
            </a:r>
            <a:r>
              <a:rPr lang="en-US" altLang="zh-CN" sz="1350" b="1" i="1" dirty="0"/>
              <a:t> </a:t>
            </a:r>
            <a:r>
              <a:rPr lang="en-US" altLang="zh-CN" sz="1350" b="1" i="1" dirty="0" err="1"/>
              <a:t>paniculata</a:t>
            </a:r>
            <a:endParaRPr lang="zh-CN" altLang="zh-CN" sz="13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15582E-E4B4-478F-B243-4CECCE549F52}"/>
              </a:ext>
            </a:extLst>
          </p:cNvPr>
          <p:cNvSpPr txBox="1">
            <a:spLocks/>
          </p:cNvSpPr>
          <p:nvPr/>
        </p:nvSpPr>
        <p:spPr>
          <a:xfrm>
            <a:off x="457200" y="254220"/>
            <a:ext cx="8229600" cy="53421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dirty="0"/>
              <a:t>Scale-dependent species distributions</a:t>
            </a:r>
            <a:endParaRPr lang="en-US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5E8DB-EEE0-4798-9227-3CF9B30F9A31}"/>
              </a:ext>
            </a:extLst>
          </p:cNvPr>
          <p:cNvSpPr txBox="1"/>
          <p:nvPr/>
        </p:nvSpPr>
        <p:spPr>
          <a:xfrm>
            <a:off x="5530691" y="2073159"/>
            <a:ext cx="349323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spcAft>
                <a:spcPts val="900"/>
              </a:spcAft>
              <a:buAutoNum type="alphaLcParenBoth"/>
            </a:pPr>
            <a:r>
              <a:rPr lang="en-US" sz="1600" dirty="0"/>
              <a:t>Geographic range of species in China</a:t>
            </a:r>
          </a:p>
          <a:p>
            <a:pPr marL="274320" indent="-274320">
              <a:spcAft>
                <a:spcPts val="900"/>
              </a:spcAft>
              <a:buAutoNum type="alphaLcParenBoth"/>
            </a:pPr>
            <a:r>
              <a:rPr lang="en-US" sz="1600" dirty="0"/>
              <a:t>Species distribution at the </a:t>
            </a:r>
            <a:r>
              <a:rPr lang="en-US" sz="1600" dirty="0" err="1"/>
              <a:t>Gutianshan</a:t>
            </a:r>
            <a:r>
              <a:rPr lang="en-US" sz="1600" dirty="0"/>
              <a:t> Nature Reserve</a:t>
            </a:r>
          </a:p>
          <a:p>
            <a:pPr marL="274320" indent="-274320">
              <a:spcAft>
                <a:spcPts val="900"/>
              </a:spcAft>
              <a:buAutoNum type="alphaLcParenBoth"/>
            </a:pPr>
            <a:r>
              <a:rPr lang="en-US" sz="1600" dirty="0"/>
              <a:t>Distribution of individuals in the </a:t>
            </a:r>
            <a:r>
              <a:rPr lang="en-US" sz="1600" dirty="0" err="1"/>
              <a:t>Gutianshan</a:t>
            </a:r>
            <a:r>
              <a:rPr lang="en-US" sz="1600" dirty="0"/>
              <a:t> Forest Dynamic Plot (600 × 400 m)</a:t>
            </a:r>
          </a:p>
          <a:p>
            <a:endParaRPr lang="en-US" sz="1350" dirty="0"/>
          </a:p>
        </p:txBody>
      </p:sp>
      <p:pic>
        <p:nvPicPr>
          <p:cNvPr id="3074" name="Picture 2" descr="Saphirbeere Symplocos paniculata Pflanze 15-20cm Asiatisches Süßblatt  Rarität - Green Future Pflanzenhandel">
            <a:extLst>
              <a:ext uri="{FF2B5EF4-FFF2-40B4-BE49-F238E27FC236}">
                <a16:creationId xmlns:a16="http://schemas.microsoft.com/office/drawing/2014/main" id="{4B9169F8-2317-4B38-98B8-9BDA9B9BE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5684" y="4649965"/>
            <a:ext cx="1557605" cy="11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90512-8A15-48D5-8208-3AC0C5CF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89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0C83-ABAF-4EC4-9212-ACF49077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Mutualisms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88E0B-B699-4DFA-9E67-38DC31056D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5096" y="1795995"/>
            <a:ext cx="3582189" cy="27422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BF3A6C-FB8C-496B-902B-B7B0EC55F426}"/>
              </a:ext>
            </a:extLst>
          </p:cNvPr>
          <p:cNvSpPr txBox="1">
            <a:spLocks/>
          </p:cNvSpPr>
          <p:nvPr/>
        </p:nvSpPr>
        <p:spPr bwMode="auto">
          <a:xfrm>
            <a:off x="886078" y="2771118"/>
            <a:ext cx="2651490" cy="181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100" b="0" kern="0" dirty="0"/>
              <a:t>Pollination</a:t>
            </a:r>
          </a:p>
          <a:p>
            <a:r>
              <a:rPr lang="en-US" sz="2100" b="0" kern="0" dirty="0"/>
              <a:t>Dispersal seed</a:t>
            </a:r>
          </a:p>
          <a:p>
            <a:r>
              <a:rPr lang="en-US" sz="2100" b="0" kern="0" dirty="0"/>
              <a:t>Mycorrhiza–plants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1E638-2098-45F1-B7EA-9F0D1C0FAC80}"/>
              </a:ext>
            </a:extLst>
          </p:cNvPr>
          <p:cNvSpPr txBox="1"/>
          <p:nvPr/>
        </p:nvSpPr>
        <p:spPr>
          <a:xfrm>
            <a:off x="331772" y="1432290"/>
            <a:ext cx="358218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100" i="1" dirty="0"/>
              <a:t>Mutualisms </a:t>
            </a:r>
            <a:r>
              <a:rPr lang="en-US" altLang="en-US" sz="2100" dirty="0"/>
              <a:t>are interspecific interactions in which both species benefit.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815B3B-F428-4E80-AF95-5DD6FFCB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59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FCC9-3429-480F-8291-EEB4FF6A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Biotic vs abiotic range limits – geographical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7A25-F3AF-43E5-AAC4-63D967405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466" y="1468310"/>
            <a:ext cx="3540266" cy="378370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Polar vs equatorial margins:</a:t>
            </a:r>
          </a:p>
          <a:p>
            <a:r>
              <a:rPr lang="en-US" sz="2225" b="0" dirty="0">
                <a:solidFill>
                  <a:srgbClr val="0000FF"/>
                </a:solidFill>
              </a:rPr>
              <a:t>Polar limits:</a:t>
            </a:r>
          </a:p>
          <a:p>
            <a:pPr lvl="1"/>
            <a:r>
              <a:rPr lang="en-US" sz="2000" b="0" dirty="0"/>
              <a:t>abiotic (climatic)</a:t>
            </a:r>
          </a:p>
          <a:p>
            <a:r>
              <a:rPr lang="en-US" sz="2225" b="0" dirty="0">
                <a:solidFill>
                  <a:srgbClr val="0000FF"/>
                </a:solidFill>
              </a:rPr>
              <a:t>Equatorial:</a:t>
            </a:r>
          </a:p>
          <a:p>
            <a:pPr lvl="1"/>
            <a:r>
              <a:rPr lang="en-US" sz="2000" b="0" dirty="0"/>
              <a:t>biotic (competition)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0B0696-B42A-49FD-98CA-52191D8A21BD}"/>
              </a:ext>
            </a:extLst>
          </p:cNvPr>
          <p:cNvSpPr txBox="1">
            <a:spLocks/>
          </p:cNvSpPr>
          <p:nvPr/>
        </p:nvSpPr>
        <p:spPr bwMode="auto">
          <a:xfrm>
            <a:off x="691556" y="1468311"/>
            <a:ext cx="3763111" cy="378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Stressed vs productive margins:</a:t>
            </a:r>
          </a:p>
          <a:p>
            <a:r>
              <a:rPr lang="en-US" sz="2000" b="0" dirty="0">
                <a:solidFill>
                  <a:srgbClr val="0000FF"/>
                </a:solidFill>
              </a:rPr>
              <a:t>Abiotic limits </a:t>
            </a:r>
            <a:r>
              <a:rPr lang="en-US" sz="2000" b="0" dirty="0"/>
              <a:t>in stress</a:t>
            </a:r>
            <a:r>
              <a:rPr lang="en-US" altLang="zh-CN" sz="2000" b="0" dirty="0"/>
              <a:t>-</a:t>
            </a:r>
            <a:r>
              <a:rPr lang="en-US" sz="2000" b="0" dirty="0"/>
              <a:t> dominated environments</a:t>
            </a:r>
          </a:p>
          <a:p>
            <a:r>
              <a:rPr lang="en-US" sz="2000" b="0" dirty="0">
                <a:solidFill>
                  <a:srgbClr val="0000FF"/>
                </a:solidFill>
              </a:rPr>
              <a:t>Biotic limits </a:t>
            </a:r>
            <a:r>
              <a:rPr lang="en-US" sz="2000" b="0" dirty="0"/>
              <a:t>in competition-dominated productive environments</a:t>
            </a:r>
            <a:endParaRPr lang="en-US" sz="2000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3209F-A6ED-4A6C-9E11-B01F0516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6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A8C2-6C9F-4928-893D-40473BE3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Dispersal effects on range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82E-7697-44B9-863B-AB7D8DED2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60" y="1458059"/>
            <a:ext cx="3842424" cy="1928847"/>
          </a:xfrm>
        </p:spPr>
        <p:txBody>
          <a:bodyPr/>
          <a:lstStyle/>
          <a:p>
            <a:r>
              <a:rPr lang="en-US" sz="2100" dirty="0"/>
              <a:t>Source-sink dynamics</a:t>
            </a:r>
          </a:p>
          <a:p>
            <a:pPr lvl="1"/>
            <a:r>
              <a:rPr lang="en-US" sz="1875" b="0" dirty="0"/>
              <a:t>species may occur in environmental unsuitable sink habitats</a:t>
            </a:r>
            <a:endParaRPr lang="en-US" sz="18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8B68B-2B0B-41BB-9344-D2CA7D03185D}"/>
              </a:ext>
            </a:extLst>
          </p:cNvPr>
          <p:cNvSpPr txBox="1"/>
          <p:nvPr/>
        </p:nvSpPr>
        <p:spPr>
          <a:xfrm>
            <a:off x="7517104" y="321182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 = intrinsic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population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growth rate in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the absence of</a:t>
            </a:r>
          </a:p>
          <a:p>
            <a:r>
              <a:rPr lang="en-US" sz="1600" dirty="0">
                <a:solidFill>
                  <a:srgbClr val="FF0000"/>
                </a:solidFill>
              </a:rPr>
              <a:t>immigration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A8B268-D401-4DCE-8691-C9C7EEE6FE31}"/>
              </a:ext>
            </a:extLst>
          </p:cNvPr>
          <p:cNvSpPr txBox="1">
            <a:spLocks/>
          </p:cNvSpPr>
          <p:nvPr/>
        </p:nvSpPr>
        <p:spPr bwMode="auto">
          <a:xfrm>
            <a:off x="533098" y="4255579"/>
            <a:ext cx="3630826" cy="145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Dispersal limitation</a:t>
            </a:r>
          </a:p>
          <a:p>
            <a:pPr lvl="1"/>
            <a:r>
              <a:rPr lang="en-US" b="0" dirty="0"/>
              <a:t>Some suitable habitats maybe not occupied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A6292-08DF-4738-B07F-837B187697E1}"/>
              </a:ext>
            </a:extLst>
          </p:cNvPr>
          <p:cNvSpPr txBox="1"/>
          <p:nvPr/>
        </p:nvSpPr>
        <p:spPr>
          <a:xfrm rot="16200000">
            <a:off x="-851223" y="4914394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Pulliam (2000) </a:t>
            </a:r>
            <a:r>
              <a:rPr lang="en-US" sz="900" dirty="0" err="1"/>
              <a:t>Ecol</a:t>
            </a:r>
            <a:r>
              <a:rPr lang="en-US" sz="900" dirty="0"/>
              <a:t> Lett 3:349-361.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C38D8F-14F6-4A4A-A380-59AC3BFF9CD7}"/>
              </a:ext>
            </a:extLst>
          </p:cNvPr>
          <p:cNvGrpSpPr/>
          <p:nvPr/>
        </p:nvGrpSpPr>
        <p:grpSpPr>
          <a:xfrm>
            <a:off x="4673199" y="1517513"/>
            <a:ext cx="2920463" cy="2313993"/>
            <a:chOff x="5017957" y="1363634"/>
            <a:chExt cx="2920463" cy="2313993"/>
          </a:xfrm>
        </p:grpSpPr>
        <p:pic>
          <p:nvPicPr>
            <p:cNvPr id="5122" name="Picture 2" descr="Details are in the caption following the image">
              <a:extLst>
                <a:ext uri="{FF2B5EF4-FFF2-40B4-BE49-F238E27FC236}">
                  <a16:creationId xmlns:a16="http://schemas.microsoft.com/office/drawing/2014/main" id="{9962A755-6EB2-4FBC-BE66-2D0413C3DD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0000" r="48885"/>
            <a:stretch/>
          </p:blipFill>
          <p:spPr bwMode="auto">
            <a:xfrm>
              <a:off x="5017957" y="1363634"/>
              <a:ext cx="2920463" cy="231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7B1D80-40F5-4DB5-9FA7-AF7E67A99D77}"/>
                </a:ext>
              </a:extLst>
            </p:cNvPr>
            <p:cNvSpPr txBox="1"/>
            <p:nvPr/>
          </p:nvSpPr>
          <p:spPr>
            <a:xfrm>
              <a:off x="6471579" y="1984555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&gt; 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BF73F-BB6F-41EC-8EA0-6AB8FE12F855}"/>
                </a:ext>
              </a:extLst>
            </p:cNvPr>
            <p:cNvSpPr txBox="1"/>
            <p:nvPr/>
          </p:nvSpPr>
          <p:spPr>
            <a:xfrm>
              <a:off x="7099355" y="1559548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&lt; 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8B074A-0BEB-47EF-A8E2-F1F954F1BF8F}"/>
              </a:ext>
            </a:extLst>
          </p:cNvPr>
          <p:cNvGrpSpPr/>
          <p:nvPr/>
        </p:nvGrpSpPr>
        <p:grpSpPr>
          <a:xfrm>
            <a:off x="4718862" y="3912529"/>
            <a:ext cx="2829139" cy="2313992"/>
            <a:chOff x="4718862" y="3912529"/>
            <a:chExt cx="2829139" cy="2313992"/>
          </a:xfrm>
        </p:grpSpPr>
        <p:pic>
          <p:nvPicPr>
            <p:cNvPr id="14" name="Picture 2" descr="Details are in the caption following the image">
              <a:extLst>
                <a:ext uri="{FF2B5EF4-FFF2-40B4-BE49-F238E27FC236}">
                  <a16:creationId xmlns:a16="http://schemas.microsoft.com/office/drawing/2014/main" id="{B9038485-DAFE-4265-9A7A-9C3FE8EB26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484" t="50000"/>
            <a:stretch/>
          </p:blipFill>
          <p:spPr bwMode="auto">
            <a:xfrm>
              <a:off x="4718862" y="3912529"/>
              <a:ext cx="2829139" cy="2313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F33886-C17D-42F6-BD4A-689384DBAC5E}"/>
                </a:ext>
              </a:extLst>
            </p:cNvPr>
            <p:cNvSpPr txBox="1"/>
            <p:nvPr/>
          </p:nvSpPr>
          <p:spPr>
            <a:xfrm>
              <a:off x="6642656" y="4136502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&lt; 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14ADB0-53F2-4BF0-A78E-EFAF94F44129}"/>
                </a:ext>
              </a:extLst>
            </p:cNvPr>
            <p:cNvSpPr txBox="1"/>
            <p:nvPr/>
          </p:nvSpPr>
          <p:spPr>
            <a:xfrm>
              <a:off x="6478188" y="4598629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&gt; 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5DBB94-04B9-4717-9C7E-17314178F172}"/>
              </a:ext>
            </a:extLst>
          </p:cNvPr>
          <p:cNvGrpSpPr/>
          <p:nvPr/>
        </p:nvGrpSpPr>
        <p:grpSpPr>
          <a:xfrm>
            <a:off x="5045078" y="1241384"/>
            <a:ext cx="2292890" cy="323165"/>
            <a:chOff x="5562581" y="1262581"/>
            <a:chExt cx="2292890" cy="3231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E8FEED-BF1A-44AF-80A2-5EC81C1B3793}"/>
                </a:ext>
              </a:extLst>
            </p:cNvPr>
            <p:cNvSpPr txBox="1"/>
            <p:nvPr/>
          </p:nvSpPr>
          <p:spPr>
            <a:xfrm>
              <a:off x="5562581" y="1262581"/>
              <a:ext cx="11432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+ </a:t>
              </a:r>
              <a:r>
                <a:rPr lang="en-US" sz="1500" dirty="0"/>
                <a:t>presence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B4FECA-3041-4BDF-88A4-39FA8BDBE9BF}"/>
                </a:ext>
              </a:extLst>
            </p:cNvPr>
            <p:cNvSpPr txBox="1"/>
            <p:nvPr/>
          </p:nvSpPr>
          <p:spPr>
            <a:xfrm>
              <a:off x="6941438" y="1262581"/>
              <a:ext cx="91403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absence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2A53BF-C97B-4184-8FE8-117A2B5DE462}"/>
                </a:ext>
              </a:extLst>
            </p:cNvPr>
            <p:cNvSpPr/>
            <p:nvPr/>
          </p:nvSpPr>
          <p:spPr bwMode="auto">
            <a:xfrm>
              <a:off x="6820570" y="1379189"/>
              <a:ext cx="89948" cy="8994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1A890-D582-4804-BF62-CEE45CE4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1F8F-061F-4DE1-AD3D-F75F92CC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Disequilibrium range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E72D-A970-4350-878A-DDC0D05E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85" y="1425176"/>
            <a:ext cx="8513373" cy="840732"/>
          </a:xfrm>
        </p:spPr>
        <p:txBody>
          <a:bodyPr/>
          <a:lstStyle/>
          <a:p>
            <a:r>
              <a:rPr lang="en-US" sz="1800" dirty="0"/>
              <a:t>Are species ranges in equilibrium with current environment (climate </a:t>
            </a:r>
            <a:r>
              <a:rPr lang="en-US" sz="1800" dirty="0" err="1"/>
              <a:t>etc</a:t>
            </a:r>
            <a:r>
              <a:rPr lang="en-US" sz="1800" dirty="0"/>
              <a:t>)?</a:t>
            </a:r>
          </a:p>
          <a:p>
            <a:pPr lvl="1"/>
            <a:r>
              <a:rPr lang="en-US" sz="1800" b="0" dirty="0"/>
              <a:t>To what extent have species failed to occupy suitable areas?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7D9A-AA56-4B5C-9C2C-C36CC4622D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92" y="2809045"/>
            <a:ext cx="3128138" cy="1933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38250-4E81-4E2C-BA4E-B69D06655D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121" y="2762251"/>
            <a:ext cx="3075567" cy="199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519E-77CA-4854-B4A4-D69A1AB492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759" y="3378193"/>
            <a:ext cx="998417" cy="794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5BB0A5-B2FA-496C-A37F-62606F929536}"/>
              </a:ext>
            </a:extLst>
          </p:cNvPr>
          <p:cNvSpPr txBox="1"/>
          <p:nvPr/>
        </p:nvSpPr>
        <p:spPr>
          <a:xfrm>
            <a:off x="1450181" y="4843462"/>
            <a:ext cx="2670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Equilibrium = unlimited dispersal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AC672-5A58-400E-A6F3-DD140351435F}"/>
              </a:ext>
            </a:extLst>
          </p:cNvPr>
          <p:cNvSpPr txBox="1"/>
          <p:nvPr/>
        </p:nvSpPr>
        <p:spPr>
          <a:xfrm>
            <a:off x="4583586" y="4843462"/>
            <a:ext cx="30171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Non-equilibrium = dispersal limitation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1CE62-D36E-40F5-BEC5-53A490BE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51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C449-A889-4A2F-9915-E39C2A4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Limited range filling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A4C6-1684-4E02-9F55-98D4708E0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89" y="1337628"/>
            <a:ext cx="4312303" cy="4237784"/>
          </a:xfrm>
        </p:spPr>
        <p:txBody>
          <a:bodyPr/>
          <a:lstStyle/>
          <a:p>
            <a:r>
              <a:rPr lang="en-US" sz="2000" dirty="0"/>
              <a:t>Ecological niche modelling</a:t>
            </a:r>
          </a:p>
          <a:p>
            <a:pPr lvl="1"/>
            <a:r>
              <a:rPr lang="en-US" sz="1775" b="0" dirty="0"/>
              <a:t>Realized/Potential range size, R/P: median = 30% (55 tree species)</a:t>
            </a:r>
          </a:p>
          <a:p>
            <a:r>
              <a:rPr lang="en-US" sz="2000" dirty="0"/>
              <a:t>Widespread naturalization beyond the native range</a:t>
            </a:r>
          </a:p>
          <a:p>
            <a:r>
              <a:rPr lang="en-US" sz="2000" dirty="0"/>
              <a:t>Interpretation:</a:t>
            </a:r>
          </a:p>
          <a:p>
            <a:pPr lvl="1"/>
            <a:r>
              <a:rPr lang="en-US" sz="2000" b="0" dirty="0"/>
              <a:t>Low range filling mainly reflects (postglacial) dispersal limitation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BB1E7C-1DD3-42DF-AD17-2229EBD6AB2F}"/>
              </a:ext>
            </a:extLst>
          </p:cNvPr>
          <p:cNvGrpSpPr/>
          <p:nvPr/>
        </p:nvGrpSpPr>
        <p:grpSpPr>
          <a:xfrm>
            <a:off x="4808584" y="1872956"/>
            <a:ext cx="3657604" cy="3540855"/>
            <a:chOff x="5916145" y="1572399"/>
            <a:chExt cx="4876805" cy="4721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B94FF-B6CF-409D-8626-E6249391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0994" y="2181224"/>
              <a:ext cx="4582832" cy="41123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0C6443-6EE4-4358-B6CD-145AAE13FFB2}"/>
                </a:ext>
              </a:extLst>
            </p:cNvPr>
            <p:cNvSpPr/>
            <p:nvPr/>
          </p:nvSpPr>
          <p:spPr>
            <a:xfrm>
              <a:off x="5916145" y="1604188"/>
              <a:ext cx="487680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ArialMT"/>
                </a:rPr>
                <a:t>●</a:t>
              </a:r>
              <a:r>
                <a:rPr lang="en-US" sz="1350" dirty="0">
                  <a:latin typeface="Verdana" panose="020B0604030504040204" pitchFamily="34" charset="0"/>
                </a:rPr>
                <a:t>Native and     naturalized occurrences</a:t>
              </a:r>
              <a:endParaRPr lang="en-US" sz="135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B27744-C027-4585-B062-AA804188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78705" y="1572399"/>
              <a:ext cx="255134" cy="4524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E680F1-984B-448F-959C-1D45853A6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992808" y="3983142"/>
              <a:ext cx="176043" cy="3121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786502-484E-4A8B-B762-6EE37162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50666" y="3759200"/>
              <a:ext cx="176043" cy="312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49F9FC-BD13-42FA-95F1-B9E130AD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974623" y="3239314"/>
              <a:ext cx="176043" cy="3121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BB1C07-B3C3-4B09-AC24-D5B4953E2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703116" y="3551496"/>
              <a:ext cx="176043" cy="31218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628BF-BE6E-4689-9EEC-601AEF7D7A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545" y="5515015"/>
            <a:ext cx="1697607" cy="1082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A638D3-EDFF-46EC-A5AD-C8AAC887084D}"/>
              </a:ext>
            </a:extLst>
          </p:cNvPr>
          <p:cNvSpPr txBox="1"/>
          <p:nvPr/>
        </p:nvSpPr>
        <p:spPr>
          <a:xfrm>
            <a:off x="66190" y="6480651"/>
            <a:ext cx="231666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Svenning &amp; </a:t>
            </a:r>
            <a:r>
              <a:rPr lang="en-US" sz="1100" dirty="0" err="1"/>
              <a:t>Skov</a:t>
            </a:r>
            <a:r>
              <a:rPr lang="en-US" sz="1100" dirty="0"/>
              <a:t> 2004 </a:t>
            </a:r>
            <a:r>
              <a:rPr lang="en-US" sz="1100" dirty="0" err="1"/>
              <a:t>Ecoly</a:t>
            </a:r>
            <a:r>
              <a:rPr lang="en-US" sz="1100" dirty="0"/>
              <a:t> Lett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56677DD-B5C0-46F3-ADD7-88453EBD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1DFD-CAE6-4B1A-AE38-ADA3F440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Scale-dependency of range limiting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99AD2-4E14-43DD-839D-4EC32FBF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50" y="2077654"/>
            <a:ext cx="8630499" cy="188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9C249-B38C-4587-BE63-64FD602E20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77" y="3931009"/>
            <a:ext cx="8201723" cy="654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88798-5D50-49F0-A257-34138FC4A514}"/>
              </a:ext>
            </a:extLst>
          </p:cNvPr>
          <p:cNvSpPr txBox="1"/>
          <p:nvPr/>
        </p:nvSpPr>
        <p:spPr>
          <a:xfrm>
            <a:off x="0" y="6469959"/>
            <a:ext cx="311816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Modified from Pearson &amp; Dawson, 2003, </a:t>
            </a:r>
            <a:r>
              <a:rPr lang="en-US" sz="1125" dirty="0" err="1"/>
              <a:t>GEB</a:t>
            </a:r>
            <a:endParaRPr lang="en-US" sz="112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D3EFE-4D89-4E79-878E-C422B3729793}"/>
              </a:ext>
            </a:extLst>
          </p:cNvPr>
          <p:cNvSpPr txBox="1"/>
          <p:nvPr/>
        </p:nvSpPr>
        <p:spPr>
          <a:xfrm>
            <a:off x="2345161" y="1298493"/>
            <a:ext cx="480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empirical evidence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A1F50-11F8-43C8-83C6-C5EAC3669F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89" y="5134274"/>
            <a:ext cx="8108219" cy="7873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2975-0226-4C4B-9BAE-C22FC51E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8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97E-139F-4624-B046-B2675EF7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Changes of  species distributions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846CD-A560-4306-8DD8-7370340BF1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616" y="2392211"/>
            <a:ext cx="4430286" cy="3140938"/>
          </a:xfrm>
          <a:prstGeom prst="rect">
            <a:avLst/>
          </a:prstGeom>
        </p:spPr>
      </p:pic>
      <p:pic>
        <p:nvPicPr>
          <p:cNvPr id="8" name="图片 17">
            <a:extLst>
              <a:ext uri="{FF2B5EF4-FFF2-40B4-BE49-F238E27FC236}">
                <a16:creationId xmlns:a16="http://schemas.microsoft.com/office/drawing/2014/main" id="{9EF1033B-9B56-43C0-B1D4-9A00758810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972" y="5090550"/>
            <a:ext cx="1924610" cy="1227766"/>
          </a:xfrm>
          <a:prstGeom prst="rect">
            <a:avLst/>
          </a:prstGeom>
        </p:spPr>
      </p:pic>
      <p:pic>
        <p:nvPicPr>
          <p:cNvPr id="9" name="图片 19">
            <a:extLst>
              <a:ext uri="{FF2B5EF4-FFF2-40B4-BE49-F238E27FC236}">
                <a16:creationId xmlns:a16="http://schemas.microsoft.com/office/drawing/2014/main" id="{8FF5A8CD-EB29-438B-AEE8-CCFA42209C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920" y="1324851"/>
            <a:ext cx="2215385" cy="1440000"/>
          </a:xfrm>
          <a:prstGeom prst="rect">
            <a:avLst/>
          </a:prstGeom>
        </p:spPr>
      </p:pic>
      <p:pic>
        <p:nvPicPr>
          <p:cNvPr id="6148" name="Picture 4" descr="http://pic1.arkoo.com/7262BB1B1F3B433B9277B798A8531260/picture/p1bt3er0kd18vg1t181h2c1rsh8973.png">
            <a:extLst>
              <a:ext uri="{FF2B5EF4-FFF2-40B4-BE49-F238E27FC236}">
                <a16:creationId xmlns:a16="http://schemas.microsoft.com/office/drawing/2014/main" id="{48D0D082-39A9-4D34-8093-BEEF66D7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3492" y="5083488"/>
            <a:ext cx="1924609" cy="13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6CEC-3CBF-40C7-80A8-4AF921FF20F3}"/>
              </a:ext>
            </a:extLst>
          </p:cNvPr>
          <p:cNvSpPr txBox="1"/>
          <p:nvPr/>
        </p:nvSpPr>
        <p:spPr>
          <a:xfrm>
            <a:off x="6899131" y="299726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93DD0-6005-4FDA-8565-A75602B9CB2C}"/>
              </a:ext>
            </a:extLst>
          </p:cNvPr>
          <p:cNvSpPr txBox="1"/>
          <p:nvPr/>
        </p:nvSpPr>
        <p:spPr>
          <a:xfrm>
            <a:off x="6813493" y="453681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altLang="zh-CN" dirty="0"/>
              <a:t>iological invasion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D2645-5DEA-4BA1-A53C-7D5FF8034BF7}"/>
              </a:ext>
            </a:extLst>
          </p:cNvPr>
          <p:cNvSpPr txBox="1"/>
          <p:nvPr/>
        </p:nvSpPr>
        <p:spPr>
          <a:xfrm>
            <a:off x="377359" y="4698424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EC1DF-CD10-49CB-B519-57F180009C92}"/>
              </a:ext>
            </a:extLst>
          </p:cNvPr>
          <p:cNvSpPr txBox="1"/>
          <p:nvPr/>
        </p:nvSpPr>
        <p:spPr>
          <a:xfrm>
            <a:off x="313972" y="290671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Overexploitation</a:t>
            </a:r>
          </a:p>
        </p:txBody>
      </p:sp>
      <p:pic>
        <p:nvPicPr>
          <p:cNvPr id="6150" name="Picture 6" descr="https://upload.wikimedia.org/wikipedia/commons/0/00/Chilean_purse_seine.jpg">
            <a:extLst>
              <a:ext uri="{FF2B5EF4-FFF2-40B4-BE49-F238E27FC236}">
                <a16:creationId xmlns:a16="http://schemas.microsoft.com/office/drawing/2014/main" id="{260EA64C-8C8F-45B1-A210-35C775618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467" y="1293411"/>
            <a:ext cx="2101685" cy="141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058BAC-E27E-4E64-AE0A-34E1ACDF17F5}"/>
              </a:ext>
            </a:extLst>
          </p:cNvPr>
          <p:cNvSpPr txBox="1"/>
          <p:nvPr/>
        </p:nvSpPr>
        <p:spPr>
          <a:xfrm>
            <a:off x="4895681" y="6371267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Pecl</a:t>
            </a:r>
            <a:r>
              <a:rPr lang="en-US" sz="1100" dirty="0"/>
              <a:t> et al. 2017,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FA11F-00C8-4B81-8C48-DD799037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32054" y="6502072"/>
            <a:ext cx="2133600" cy="320472"/>
          </a:xfrm>
        </p:spPr>
        <p:txBody>
          <a:bodyPr/>
          <a:lstStyle/>
          <a:p>
            <a:fld id="{65AC8C42-D19F-4E7D-BD88-DC76AE214CB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3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7844-9817-4F3D-A337-1A28E7A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Global warming and range shifts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A510-C258-4C6A-8615-798A7FB0F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1533"/>
            <a:ext cx="3571875" cy="3176517"/>
          </a:xfrm>
        </p:spPr>
        <p:txBody>
          <a:bodyPr/>
          <a:lstStyle/>
          <a:p>
            <a:r>
              <a:rPr lang="en-US" sz="2000" b="0" dirty="0"/>
              <a:t>35 species of European butterflies</a:t>
            </a:r>
          </a:p>
          <a:p>
            <a:r>
              <a:rPr lang="en-US" sz="2000" b="0" dirty="0"/>
              <a:t>In 63 % </a:t>
            </a:r>
            <a:r>
              <a:rPr lang="en-US" sz="2000" dirty="0"/>
              <a:t>range shifted north </a:t>
            </a:r>
            <a:r>
              <a:rPr lang="en-US" sz="2000" b="0" dirty="0"/>
              <a:t>(35-240 km) during the 20</a:t>
            </a:r>
            <a:r>
              <a:rPr lang="en-US" sz="2000" b="0" baseline="30000" dirty="0"/>
              <a:t>th</a:t>
            </a:r>
            <a:r>
              <a:rPr lang="en-US" sz="2000" b="0" dirty="0"/>
              <a:t> century,</a:t>
            </a:r>
            <a:r>
              <a:rPr lang="zh-CN" altLang="en-US" sz="2000" b="0" dirty="0"/>
              <a:t> </a:t>
            </a:r>
            <a:r>
              <a:rPr lang="en-US" sz="2000" b="0" dirty="0"/>
              <a:t>and only 3% shifted south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EEEFE-59A0-4BC0-95E3-EA64566157FD}"/>
              </a:ext>
            </a:extLst>
          </p:cNvPr>
          <p:cNvSpPr txBox="1"/>
          <p:nvPr/>
        </p:nvSpPr>
        <p:spPr>
          <a:xfrm>
            <a:off x="76305" y="6471595"/>
            <a:ext cx="206819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Parmesan et al. 1999, Nature</a:t>
            </a:r>
          </a:p>
        </p:txBody>
      </p:sp>
      <p:pic>
        <p:nvPicPr>
          <p:cNvPr id="10244" name="Picture 4" descr="Waldbrettspiel – Wikipedia">
            <a:extLst>
              <a:ext uri="{FF2B5EF4-FFF2-40B4-BE49-F238E27FC236}">
                <a16:creationId xmlns:a16="http://schemas.microsoft.com/office/drawing/2014/main" id="{F82DDEB0-FCF3-48B6-BD18-FCEA3002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7885" y="1566370"/>
            <a:ext cx="1703306" cy="12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A32DEE7-DDCE-4BE6-AACF-1C6C927AFD6D}"/>
              </a:ext>
            </a:extLst>
          </p:cNvPr>
          <p:cNvGrpSpPr/>
          <p:nvPr/>
        </p:nvGrpSpPr>
        <p:grpSpPr>
          <a:xfrm>
            <a:off x="4035776" y="1451020"/>
            <a:ext cx="4237715" cy="4832696"/>
            <a:chOff x="4035776" y="1451020"/>
            <a:chExt cx="4237715" cy="4832696"/>
          </a:xfrm>
        </p:grpSpPr>
        <p:pic>
          <p:nvPicPr>
            <p:cNvPr id="10242" name="Picture 2" descr="figure 1">
              <a:extLst>
                <a:ext uri="{FF2B5EF4-FFF2-40B4-BE49-F238E27FC236}">
                  <a16:creationId xmlns:a16="http://schemas.microsoft.com/office/drawing/2014/main" id="{606DA0B7-6097-4F4D-AE5E-318DDE733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776" y="1451020"/>
              <a:ext cx="2779919" cy="4832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015BB-85A7-4D3E-B45C-0A63CE095520}"/>
                </a:ext>
              </a:extLst>
            </p:cNvPr>
            <p:cNvGrpSpPr/>
            <p:nvPr/>
          </p:nvGrpSpPr>
          <p:grpSpPr>
            <a:xfrm>
              <a:off x="7011746" y="4465878"/>
              <a:ext cx="1261745" cy="1029798"/>
              <a:chOff x="7011746" y="4465878"/>
              <a:chExt cx="1261745" cy="10297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CE8155-420E-4066-AEC3-D634F889A77E}"/>
                  </a:ext>
                </a:extLst>
              </p:cNvPr>
              <p:cNvSpPr/>
              <p:nvPr/>
            </p:nvSpPr>
            <p:spPr bwMode="auto">
              <a:xfrm>
                <a:off x="7011746" y="4567233"/>
                <a:ext cx="153749" cy="15374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C4B03E-D8E0-4B5F-9A7F-3A0EF9AEAA64}"/>
                  </a:ext>
                </a:extLst>
              </p:cNvPr>
              <p:cNvSpPr/>
              <p:nvPr/>
            </p:nvSpPr>
            <p:spPr bwMode="auto">
              <a:xfrm>
                <a:off x="7011746" y="4928050"/>
                <a:ext cx="153749" cy="153749"/>
              </a:xfrm>
              <a:prstGeom prst="rect">
                <a:avLst/>
              </a:prstGeom>
              <a:solidFill>
                <a:srgbClr val="FF3D5A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6C3E0E-FCB7-4F80-A84B-2AE9197A8440}"/>
                  </a:ext>
                </a:extLst>
              </p:cNvPr>
              <p:cNvSpPr/>
              <p:nvPr/>
            </p:nvSpPr>
            <p:spPr bwMode="auto">
              <a:xfrm>
                <a:off x="7011746" y="5257220"/>
                <a:ext cx="153749" cy="153749"/>
              </a:xfrm>
              <a:prstGeom prst="rect">
                <a:avLst/>
              </a:prstGeom>
              <a:solidFill>
                <a:srgbClr val="B9FFE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A541C-B09E-431F-834D-316CAF289C60}"/>
                  </a:ext>
                </a:extLst>
              </p:cNvPr>
              <p:cNvSpPr txBox="1"/>
              <p:nvPr/>
            </p:nvSpPr>
            <p:spPr>
              <a:xfrm>
                <a:off x="7165495" y="4465878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1915-1939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AC698B-1FDB-4753-A6E4-0D0CA39C80E5}"/>
                  </a:ext>
                </a:extLst>
              </p:cNvPr>
              <p:cNvSpPr txBox="1"/>
              <p:nvPr/>
            </p:nvSpPr>
            <p:spPr>
              <a:xfrm>
                <a:off x="7165495" y="482660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1940-1969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633DC8-196C-406B-9494-80858300FA9C}"/>
                  </a:ext>
                </a:extLst>
              </p:cNvPr>
              <p:cNvSpPr txBox="1"/>
              <p:nvPr/>
            </p:nvSpPr>
            <p:spPr>
              <a:xfrm>
                <a:off x="7165495" y="517251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1970-1997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6666CA-A263-405F-894E-6C573BEB99E5}"/>
              </a:ext>
            </a:extLst>
          </p:cNvPr>
          <p:cNvSpPr txBox="1"/>
          <p:nvPr/>
        </p:nvSpPr>
        <p:spPr>
          <a:xfrm>
            <a:off x="6253375" y="2904719"/>
            <a:ext cx="2655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Twentieth-century changes in the range of </a:t>
            </a:r>
            <a:r>
              <a:rPr lang="en-US" b="1" i="1" dirty="0" err="1"/>
              <a:t>Pararge</a:t>
            </a:r>
            <a:r>
              <a:rPr lang="en-US" b="1" i="1" dirty="0"/>
              <a:t> </a:t>
            </a:r>
            <a:r>
              <a:rPr lang="en-US" b="1" i="1" dirty="0" err="1"/>
              <a:t>aegeria</a:t>
            </a:r>
            <a:r>
              <a:rPr lang="en-US" b="1" dirty="0"/>
              <a:t> in Great Britain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5CA87-2097-4958-ADF2-196E6A87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55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0CB27-367C-4432-A58A-1B9F9976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" y="105197"/>
            <a:ext cx="5405480" cy="20704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1F97-9CD4-4089-A709-8FE0EA329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175676"/>
            <a:ext cx="4434432" cy="370327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000" b="0" dirty="0"/>
              <a:t>Compare the altitudinal distribution of 171 forest plant species between 1905-1985 and 1986-2005 along the elevations (0 to 2600 m) in west Europe,</a:t>
            </a:r>
          </a:p>
          <a:p>
            <a:pPr>
              <a:lnSpc>
                <a:spcPct val="130000"/>
              </a:lnSpc>
            </a:pPr>
            <a:r>
              <a:rPr lang="en-US" sz="2000" b="0" dirty="0"/>
              <a:t>A significant </a:t>
            </a:r>
            <a:r>
              <a:rPr lang="en-US" sz="2000" b="0" dirty="0">
                <a:solidFill>
                  <a:srgbClr val="0000FF"/>
                </a:solidFill>
              </a:rPr>
              <a:t>upward shift</a:t>
            </a:r>
            <a:r>
              <a:rPr lang="en-US" sz="2000" b="0" dirty="0"/>
              <a:t> in species optimum elevation </a:t>
            </a:r>
            <a:r>
              <a:rPr lang="en-US" sz="2000" b="0" dirty="0">
                <a:solidFill>
                  <a:srgbClr val="0000FF"/>
                </a:solidFill>
              </a:rPr>
              <a:t>averaging 29 meters per decade</a:t>
            </a:r>
          </a:p>
          <a:p>
            <a:pPr>
              <a:lnSpc>
                <a:spcPct val="130000"/>
              </a:lnSpc>
            </a:pPr>
            <a:r>
              <a:rPr lang="en-US" sz="2000" b="0" dirty="0"/>
              <a:t>Because of climate warming</a:t>
            </a:r>
          </a:p>
        </p:txBody>
      </p:sp>
      <p:pic>
        <p:nvPicPr>
          <p:cNvPr id="7172" name="Picture 4" descr="https://www.science.org/cms/10.1126/science.1156831/asset/e8e6c276-d9c3-4db7-91da-8a5100839b27/assets/graphic/320_1768_f2.jpeg">
            <a:extLst>
              <a:ext uri="{FF2B5EF4-FFF2-40B4-BE49-F238E27FC236}">
                <a16:creationId xmlns:a16="http://schemas.microsoft.com/office/drawing/2014/main" id="{9762E901-C131-4EFD-B424-51C1DF3EA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457" y="2494400"/>
            <a:ext cx="3630709" cy="359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FFAEF-5E1C-4333-AC58-647CF4B0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43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3DA475-FFCD-4B3B-9C60-AD68B7BD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3" y="0"/>
            <a:ext cx="5716236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5DA493-51D2-4AC3-88D1-32E4F281416D}"/>
              </a:ext>
            </a:extLst>
          </p:cNvPr>
          <p:cNvCxnSpPr/>
          <p:nvPr/>
        </p:nvCxnSpPr>
        <p:spPr bwMode="auto">
          <a:xfrm>
            <a:off x="299405" y="534074"/>
            <a:ext cx="0" cy="4652921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FF6954-3F62-4C33-B6E1-F8BA0F8085B9}"/>
              </a:ext>
            </a:extLst>
          </p:cNvPr>
          <p:cNvSpPr txBox="1"/>
          <p:nvPr/>
        </p:nvSpPr>
        <p:spPr>
          <a:xfrm>
            <a:off x="69324" y="527600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1956A-EF22-471D-A835-382AC93585F2}"/>
              </a:ext>
            </a:extLst>
          </p:cNvPr>
          <p:cNvSpPr txBox="1"/>
          <p:nvPr/>
        </p:nvSpPr>
        <p:spPr>
          <a:xfrm>
            <a:off x="6147233" y="135683"/>
            <a:ext cx="2962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Range dynamics of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five megafauna species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over the past 2 millennia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ACF58-E5F3-4628-A7AD-258F29517031}"/>
              </a:ext>
            </a:extLst>
          </p:cNvPr>
          <p:cNvSpPr txBox="1"/>
          <p:nvPr/>
        </p:nvSpPr>
        <p:spPr>
          <a:xfrm>
            <a:off x="6147233" y="5094483"/>
            <a:ext cx="3124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Mainly explained by increased agricultural land and agricultural intensification</a:t>
            </a:r>
          </a:p>
        </p:txBody>
      </p:sp>
      <p:pic>
        <p:nvPicPr>
          <p:cNvPr id="8194" name="Picture 2" descr="Asian Elephant | Species | WWF">
            <a:extLst>
              <a:ext uri="{FF2B5EF4-FFF2-40B4-BE49-F238E27FC236}">
                <a16:creationId xmlns:a16="http://schemas.microsoft.com/office/drawing/2014/main" id="{5A7DF9FD-764A-467C-A596-E12B7098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5663" y="1154605"/>
            <a:ext cx="1346777" cy="100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ith the increased number of Javan rhinos, what is the next conservation  goal for these animals?">
            <a:extLst>
              <a:ext uri="{FF2B5EF4-FFF2-40B4-BE49-F238E27FC236}">
                <a16:creationId xmlns:a16="http://schemas.microsoft.com/office/drawing/2014/main" id="{D95A2775-BEBE-4C3E-9FB1-6F9862C63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53893" y="1775531"/>
            <a:ext cx="1490702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iger - Wikipedia">
            <a:extLst>
              <a:ext uri="{FF2B5EF4-FFF2-40B4-BE49-F238E27FC236}">
                <a16:creationId xmlns:a16="http://schemas.microsoft.com/office/drawing/2014/main" id="{8D5D3F5B-10C2-4E79-8E48-352A6F5A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1329" y="2799150"/>
            <a:ext cx="1836708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siatic Black Bear - Facts, Diet, Habitat &amp; Pictures on Animalia.bio">
            <a:extLst>
              <a:ext uri="{FF2B5EF4-FFF2-40B4-BE49-F238E27FC236}">
                <a16:creationId xmlns:a16="http://schemas.microsoft.com/office/drawing/2014/main" id="{8630DB51-39CB-472B-9B32-BE84F09A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8569" y="3547034"/>
            <a:ext cx="1291205" cy="10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Eurasian Brown Bear - Ursus arctos arctos - Observation.org">
            <a:extLst>
              <a:ext uri="{FF2B5EF4-FFF2-40B4-BE49-F238E27FC236}">
                <a16:creationId xmlns:a16="http://schemas.microsoft.com/office/drawing/2014/main" id="{B01CD11B-6061-49FE-BC51-CF5DEF74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9537" y="4127787"/>
            <a:ext cx="1439031" cy="95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24F47-F2B3-4264-8982-4A2DE19B3423}"/>
              </a:ext>
            </a:extLst>
          </p:cNvPr>
          <p:cNvSpPr txBox="1"/>
          <p:nvPr/>
        </p:nvSpPr>
        <p:spPr>
          <a:xfrm>
            <a:off x="7441250" y="6571861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altLang="zh-CN" sz="1100" dirty="0"/>
              <a:t>eng et al. 2020, </a:t>
            </a:r>
            <a:r>
              <a:rPr lang="en-US" altLang="zh-CN" sz="1100" dirty="0" err="1"/>
              <a:t>PNAS</a:t>
            </a:r>
            <a:endParaRPr lang="en-US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45605C-8CBF-4882-B66B-683AB979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4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5CD9-D157-4708-A301-C9A6B03A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species distributions</a:t>
            </a:r>
            <a:r>
              <a:rPr lang="zh-CN" altLang="en-US" sz="2800" dirty="0"/>
              <a:t>？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D7D0A-3847-4104-9227-A3B433063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2378"/>
            <a:ext cx="8229600" cy="14377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 Understanding the factors shaping </a:t>
            </a:r>
            <a:r>
              <a:rPr lang="en-US" sz="2000" dirty="0"/>
              <a:t>species’ ranges </a:t>
            </a:r>
            <a:r>
              <a:rPr lang="en-US" sz="2000" b="0" dirty="0"/>
              <a:t>is a central question in both ecology, evolutionary biology and conservation biology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D0D84-B04F-4A87-A9C5-8C16761392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39" y="3429001"/>
            <a:ext cx="2850914" cy="1906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F17EF-4A6B-4246-9F4E-4863B073F0EB}"/>
              </a:ext>
            </a:extLst>
          </p:cNvPr>
          <p:cNvSpPr txBox="1"/>
          <p:nvPr/>
        </p:nvSpPr>
        <p:spPr>
          <a:xfrm>
            <a:off x="866361" y="2952049"/>
            <a:ext cx="37497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 S</a:t>
            </a:r>
            <a:r>
              <a:rPr lang="en-US" altLang="zh-CN" sz="1500" b="1" dirty="0"/>
              <a:t>pecies richness = aggregated ranges</a:t>
            </a:r>
            <a:endParaRPr lang="en-US" sz="1500" b="1" dirty="0"/>
          </a:p>
        </p:txBody>
      </p:sp>
      <p:pic>
        <p:nvPicPr>
          <p:cNvPr id="45058" name="Picture 2" descr="figure 1">
            <a:extLst>
              <a:ext uri="{FF2B5EF4-FFF2-40B4-BE49-F238E27FC236}">
                <a16:creationId xmlns:a16="http://schemas.microsoft.com/office/drawing/2014/main" id="{4E91E200-87A0-4ECF-899A-11522E87B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3497" y="3467670"/>
            <a:ext cx="3461732" cy="18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69948-D6EF-49EB-8CC6-30AD48DC89EF}"/>
              </a:ext>
            </a:extLst>
          </p:cNvPr>
          <p:cNvSpPr txBox="1"/>
          <p:nvPr/>
        </p:nvSpPr>
        <p:spPr>
          <a:xfrm>
            <a:off x="5150644" y="3010373"/>
            <a:ext cx="36487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Decide where to preserve biodiversity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69738-3343-4551-9CD4-EDFE4593B570}"/>
              </a:ext>
            </a:extLst>
          </p:cNvPr>
          <p:cNvSpPr txBox="1"/>
          <p:nvPr/>
        </p:nvSpPr>
        <p:spPr>
          <a:xfrm>
            <a:off x="5359058" y="5289867"/>
            <a:ext cx="27671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25 global biodiversity hotspots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33802-3710-4A82-B042-0AAD43E37F8B}"/>
              </a:ext>
            </a:extLst>
          </p:cNvPr>
          <p:cNvSpPr txBox="1"/>
          <p:nvPr/>
        </p:nvSpPr>
        <p:spPr>
          <a:xfrm>
            <a:off x="167294" y="5642589"/>
            <a:ext cx="1659429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Wang 2008 PhD 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2959E-DF7F-4EB6-AE87-77D0B62CDC6B}"/>
              </a:ext>
            </a:extLst>
          </p:cNvPr>
          <p:cNvSpPr txBox="1"/>
          <p:nvPr/>
        </p:nvSpPr>
        <p:spPr>
          <a:xfrm>
            <a:off x="7365982" y="5676867"/>
            <a:ext cx="141096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Myers 2000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8F857-DE05-4AA2-8D19-E4752F58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2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D192D-F079-4BB7-AADD-F23070EF31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71" y="124522"/>
            <a:ext cx="7533683" cy="1731555"/>
          </a:xfrm>
          <a:prstGeom prst="rect">
            <a:avLst/>
          </a:prstGeom>
        </p:spPr>
      </p:pic>
      <p:pic>
        <p:nvPicPr>
          <p:cNvPr id="5" name="Picture 2" descr="https://www.pnas.org/cms/10.1073/pnas.1911851116/asset/0e974a49-833d-4aae-8e67-f242cc484425/assets/graphic/pnas.1911851116fig01.jpeg">
            <a:extLst>
              <a:ext uri="{FF2B5EF4-FFF2-40B4-BE49-F238E27FC236}">
                <a16:creationId xmlns:a16="http://schemas.microsoft.com/office/drawing/2014/main" id="{249F2B2C-2D39-4BE5-9E2C-FC34312BB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43166" y="1952992"/>
            <a:ext cx="2090072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EA9357-C0D1-4772-A3C1-7BF2C44ABA34}"/>
              </a:ext>
            </a:extLst>
          </p:cNvPr>
          <p:cNvGrpSpPr/>
          <p:nvPr/>
        </p:nvGrpSpPr>
        <p:grpSpPr>
          <a:xfrm>
            <a:off x="873157" y="2114099"/>
            <a:ext cx="2268507" cy="1937201"/>
            <a:chOff x="721627" y="2076184"/>
            <a:chExt cx="2612123" cy="2230633"/>
          </a:xfrm>
        </p:grpSpPr>
        <p:pic>
          <p:nvPicPr>
            <p:cNvPr id="6" name="Picture 2" descr="https://www.pnas.org/cms/10.1073/pnas.1911851116/asset/0e974a49-833d-4aae-8e67-f242cc484425/assets/graphic/pnas.1911851116fig01.jpeg">
              <a:extLst>
                <a:ext uri="{FF2B5EF4-FFF2-40B4-BE49-F238E27FC236}">
                  <a16:creationId xmlns:a16="http://schemas.microsoft.com/office/drawing/2014/main" id="{F47847F3-CDE0-414A-9BF7-6ECA75AFDF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 bwMode="auto">
            <a:xfrm>
              <a:off x="721627" y="2076184"/>
              <a:ext cx="2550212" cy="2230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EDD49D-0576-4764-95F8-8EE706CA93AC}"/>
                </a:ext>
              </a:extLst>
            </p:cNvPr>
            <p:cNvSpPr/>
            <p:nvPr/>
          </p:nvSpPr>
          <p:spPr bwMode="auto">
            <a:xfrm>
              <a:off x="3130550" y="2076184"/>
              <a:ext cx="203200" cy="2415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6AAB0A7-EA67-4B68-A9C9-EB38A885EA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818" y="4246385"/>
            <a:ext cx="5732158" cy="2225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9EC3C6-92BA-4077-9385-6D79FDF7CA50}"/>
                  </a:ext>
                </a:extLst>
              </p:cNvPr>
              <p:cNvSpPr txBox="1"/>
              <p:nvPr/>
            </p:nvSpPr>
            <p:spPr>
              <a:xfrm>
                <a:off x="5657148" y="2130824"/>
                <a:ext cx="3486852" cy="601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0000FF"/>
                    </a:solidFill>
                  </a:rPr>
                  <a:t>Range filling </a:t>
                </a:r>
                <a:r>
                  <a:rPr lang="en-US" dirty="0">
                    <a:solidFill>
                      <a:srgbClr val="0000FF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FF"/>
                            </a:solidFill>
                          </a:rPr>
                          <m:t>Observed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0000FF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0000FF"/>
                            </a:solidFill>
                          </a:rPr>
                          <m:t>ranges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0000FF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FF"/>
                            </a:solidFill>
                          </a:rPr>
                          <m:t>otential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FF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FF"/>
                            </a:solidFill>
                          </a:rPr>
                          <m:t>ranges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FF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9EC3C6-92BA-4077-9385-6D79FDF7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148" y="2130824"/>
                <a:ext cx="3486852" cy="601768"/>
              </a:xfrm>
              <a:prstGeom prst="rect">
                <a:avLst/>
              </a:prstGeom>
              <a:blipFill>
                <a:blip r:embed="rId6"/>
                <a:stretch>
                  <a:fillRect l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9BA5DC7-5207-4576-848C-E995AC6A83E9}"/>
              </a:ext>
            </a:extLst>
          </p:cNvPr>
          <p:cNvSpPr txBox="1"/>
          <p:nvPr/>
        </p:nvSpPr>
        <p:spPr>
          <a:xfrm>
            <a:off x="6190407" y="3618906"/>
            <a:ext cx="2953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Human activities reduced ranges of narrow-ranged species but expanded those of widespread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E15E1-CE56-4FC3-81D9-92AB0CE8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61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1BB8E-0FA4-4D99-8236-85092C9761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933" y="2824980"/>
            <a:ext cx="4377793" cy="2610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BBCBB-1928-48F8-8368-562956EED9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564" y="2598589"/>
            <a:ext cx="2924803" cy="3062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E6DB0-50A0-43ED-9DBC-BEDFD0804E19}"/>
              </a:ext>
            </a:extLst>
          </p:cNvPr>
          <p:cNvSpPr txBox="1"/>
          <p:nvPr/>
        </p:nvSpPr>
        <p:spPr>
          <a:xfrm>
            <a:off x="525983" y="5586954"/>
            <a:ext cx="368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Flows of naturalized alien plant species among the continents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D58C9-480A-492C-B39D-6068981593C3}"/>
              </a:ext>
            </a:extLst>
          </p:cNvPr>
          <p:cNvSpPr txBox="1"/>
          <p:nvPr/>
        </p:nvSpPr>
        <p:spPr>
          <a:xfrm>
            <a:off x="5049911" y="5521282"/>
            <a:ext cx="4094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pattern of the number of naturalized vascular plant species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D00871-3CDB-4622-826D-D3ACF94C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800" dirty="0"/>
              <a:t>Spread of alien species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32EA-0DD5-4BB5-AD3C-72BC43AB4219}"/>
              </a:ext>
            </a:extLst>
          </p:cNvPr>
          <p:cNvSpPr txBox="1"/>
          <p:nvPr/>
        </p:nvSpPr>
        <p:spPr>
          <a:xfrm>
            <a:off x="286327" y="1317567"/>
            <a:ext cx="892423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Human-mediated dispersal facilitates global exchange of non-native plants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13,168 plant species have become naturalized somewhere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8A322-17A6-4334-B990-5D9B6753703B}"/>
              </a:ext>
            </a:extLst>
          </p:cNvPr>
          <p:cNvSpPr txBox="1"/>
          <p:nvPr/>
        </p:nvSpPr>
        <p:spPr>
          <a:xfrm>
            <a:off x="6188829" y="6534835"/>
            <a:ext cx="28937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van </a:t>
            </a:r>
            <a:r>
              <a:rPr lang="en-US" sz="1500" dirty="0" err="1"/>
              <a:t>Kleunen</a:t>
            </a:r>
            <a:r>
              <a:rPr lang="en-US" sz="1500" dirty="0"/>
              <a:t> et al. 2015, Nature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78EBE-7429-420C-9171-B2D685FEE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74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92DC-61CB-4D22-9DED-B27ABDC2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20" y="2448768"/>
            <a:ext cx="8317344" cy="980232"/>
          </a:xfrm>
        </p:spPr>
        <p:txBody>
          <a:bodyPr/>
          <a:lstStyle/>
          <a:p>
            <a:r>
              <a:rPr lang="en-US" sz="3600" dirty="0"/>
              <a:t>Some commonly used database of species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CE5D3-42C2-46D6-BCD0-014A1658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17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EC401-C718-4C29-9089-E665541994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37382" cy="2078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5A863-A926-4DC4-AF75-8EF5E8D731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958" y="3521267"/>
            <a:ext cx="6876368" cy="3297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89840B-B64B-4A64-A1ED-33CC34EFC6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163" y="2192753"/>
            <a:ext cx="6123709" cy="132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A3487-A586-4310-BEB6-3B30F3625F76}"/>
              </a:ext>
            </a:extLst>
          </p:cNvPr>
          <p:cNvSpPr txBox="1"/>
          <p:nvPr/>
        </p:nvSpPr>
        <p:spPr>
          <a:xfrm>
            <a:off x="6520872" y="614167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www.gbif.org</a:t>
            </a:r>
            <a:r>
              <a:rPr lang="en-US" dirty="0">
                <a:hlinkClick r:id="rId5"/>
              </a:rPr>
              <a:t>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86768-B813-45DC-A1A0-62EBE53EC818}"/>
              </a:ext>
            </a:extLst>
          </p:cNvPr>
          <p:cNvSpPr txBox="1"/>
          <p:nvPr/>
        </p:nvSpPr>
        <p:spPr>
          <a:xfrm>
            <a:off x="6160655" y="38747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GBIF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EC3EB-4C4B-41C6-AA1E-CD48C52363D6}"/>
              </a:ext>
            </a:extLst>
          </p:cNvPr>
          <p:cNvSpPr txBox="1"/>
          <p:nvPr/>
        </p:nvSpPr>
        <p:spPr>
          <a:xfrm>
            <a:off x="6732533" y="1850983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</a:t>
            </a:r>
            <a:r>
              <a:rPr lang="en-US" sz="2000" dirty="0" err="1"/>
              <a:t>rgbif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95112-8A70-4AE6-B63E-CBE84A70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51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F1F9B-454A-4332-BB52-AE9F5887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988"/>
            <a:ext cx="9144000" cy="447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D5446C-F951-4972-9CAC-D01EE0D0417B}"/>
              </a:ext>
            </a:extLst>
          </p:cNvPr>
          <p:cNvSpPr txBox="1"/>
          <p:nvPr/>
        </p:nvSpPr>
        <p:spPr>
          <a:xfrm>
            <a:off x="83127" y="110837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OBIS (Ocean Biodiversity Information System)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E03BC-2A8B-4A16-9422-D5A3A9A37F35}"/>
              </a:ext>
            </a:extLst>
          </p:cNvPr>
          <p:cNvSpPr txBox="1"/>
          <p:nvPr/>
        </p:nvSpPr>
        <p:spPr>
          <a:xfrm>
            <a:off x="7213600" y="8275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obis.org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5247-7163-47B0-B1B3-E65EB213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82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FE5F9-8A79-4BAA-938F-EF6CBFAB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34275" cy="1333500"/>
          </a:xfrm>
          <a:prstGeom prst="rect">
            <a:avLst/>
          </a:prstGeom>
        </p:spPr>
      </p:pic>
      <p:pic>
        <p:nvPicPr>
          <p:cNvPr id="11266" name="Picture 2" descr="https://bien.nceas.ucsb.edu/bien/wp-content/uploads/2018/05/bien4.png">
            <a:extLst>
              <a:ext uri="{FF2B5EF4-FFF2-40B4-BE49-F238E27FC236}">
                <a16:creationId xmlns:a16="http://schemas.microsoft.com/office/drawing/2014/main" id="{134361A0-7DC9-4D84-8CC9-5F2688A6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304" y="3429000"/>
            <a:ext cx="8851392" cy="277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971869-AEE9-43B5-A3FB-FD38D5A91D27}"/>
              </a:ext>
            </a:extLst>
          </p:cNvPr>
          <p:cNvSpPr txBox="1"/>
          <p:nvPr/>
        </p:nvSpPr>
        <p:spPr>
          <a:xfrm>
            <a:off x="414528" y="1582484"/>
            <a:ext cx="4286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Georeferenced plant occurrences</a:t>
            </a:r>
            <a:r>
              <a:rPr lang="en-US" dirty="0"/>
              <a:t> </a:t>
            </a:r>
          </a:p>
          <a:p>
            <a:r>
              <a:rPr lang="en-US" b="1" dirty="0"/>
              <a:t>Plot inventories </a:t>
            </a:r>
          </a:p>
          <a:p>
            <a:r>
              <a:rPr lang="en-US" b="1" dirty="0"/>
              <a:t>Species geographic range maps</a:t>
            </a:r>
            <a:endParaRPr lang="en-US" dirty="0"/>
          </a:p>
          <a:p>
            <a:r>
              <a:rPr lang="en-US" b="1" dirty="0"/>
              <a:t>Plant traits</a:t>
            </a:r>
            <a:endParaRPr lang="en-US" dirty="0"/>
          </a:p>
          <a:p>
            <a:r>
              <a:rPr lang="en-US" b="1" dirty="0"/>
              <a:t>Phylogeny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143A0-5617-47B7-BAEC-27F1EA15DD5C}"/>
              </a:ext>
            </a:extLst>
          </p:cNvPr>
          <p:cNvSpPr txBox="1"/>
          <p:nvPr/>
        </p:nvSpPr>
        <p:spPr>
          <a:xfrm>
            <a:off x="5927465" y="2266890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BIEN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7CE80-3F6F-479C-9F4D-D4B7A541C9A1}"/>
              </a:ext>
            </a:extLst>
          </p:cNvPr>
          <p:cNvSpPr txBox="1"/>
          <p:nvPr/>
        </p:nvSpPr>
        <p:spPr>
          <a:xfrm>
            <a:off x="5575852" y="1333500"/>
            <a:ext cx="29995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hlinkClick r:id="rId5"/>
              </a:rPr>
              <a:t>https://</a:t>
            </a:r>
            <a:r>
              <a:rPr lang="en-US" sz="1500" dirty="0" err="1">
                <a:hlinkClick r:id="rId5"/>
              </a:rPr>
              <a:t>bien.nceas.ucsb.edu</a:t>
            </a:r>
            <a:r>
              <a:rPr lang="en-US" sz="1500" dirty="0">
                <a:hlinkClick r:id="rId5"/>
              </a:rPr>
              <a:t>/bien/</a:t>
            </a:r>
            <a:endParaRPr lang="en-US" sz="15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CF4EF-95B2-4858-972B-E1B24912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93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6761E-45CA-4DFC-AFA9-16E2E7F4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1950" cy="1095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B1DF1F-C2F5-472F-875D-83834C702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5400"/>
            <a:ext cx="8840788" cy="2290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E15F6-F5A7-4504-91D9-CCF7071FDF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552" y="3864499"/>
            <a:ext cx="3876398" cy="2760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BF05E-8BB1-44BE-8A16-38E79F1196C4}"/>
              </a:ext>
            </a:extLst>
          </p:cNvPr>
          <p:cNvSpPr txBox="1"/>
          <p:nvPr/>
        </p:nvSpPr>
        <p:spPr>
          <a:xfrm>
            <a:off x="4572000" y="4364558"/>
            <a:ext cx="394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IUCN Red List of Threatened Species™ contains global assessments for more than 142,500 species. More than 80% of these (&gt;115,000 species) have spatial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BF72F-DF45-4434-A027-922A4F8EF953}"/>
              </a:ext>
            </a:extLst>
          </p:cNvPr>
          <p:cNvSpPr txBox="1"/>
          <p:nvPr/>
        </p:nvSpPr>
        <p:spPr>
          <a:xfrm>
            <a:off x="5107709" y="147577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IUCN </a:t>
            </a:r>
            <a:r>
              <a:rPr lang="en-US" altLang="zh-CN" sz="2000" dirty="0">
                <a:solidFill>
                  <a:srgbClr val="FF0000"/>
                </a:solidFill>
              </a:rPr>
              <a:t>expert range maps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937B9-8D66-4065-BCF1-79B50D57B434}"/>
              </a:ext>
            </a:extLst>
          </p:cNvPr>
          <p:cNvSpPr txBox="1"/>
          <p:nvPr/>
        </p:nvSpPr>
        <p:spPr>
          <a:xfrm>
            <a:off x="4972052" y="614930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linkClick r:id="rId5"/>
              </a:rPr>
              <a:t>https://</a:t>
            </a:r>
            <a:r>
              <a:rPr lang="en-US" sz="1500" dirty="0" err="1">
                <a:hlinkClick r:id="rId5"/>
              </a:rPr>
              <a:t>www.iucnredlist.org</a:t>
            </a:r>
            <a:r>
              <a:rPr lang="en-US" sz="1500" dirty="0">
                <a:hlinkClick r:id="rId5"/>
              </a:rPr>
              <a:t>/resources/spatial-data-download</a:t>
            </a:r>
            <a:endParaRPr lang="en-US" sz="15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2E1EC5-F71E-4058-9D06-1F275C5C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70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F3011-6F79-40CE-BA56-097905A9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0"/>
            <a:ext cx="7523923" cy="6589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6C864-6AE4-42CD-9D36-1C93912C31B0}"/>
              </a:ext>
            </a:extLst>
          </p:cNvPr>
          <p:cNvSpPr txBox="1"/>
          <p:nvPr/>
        </p:nvSpPr>
        <p:spPr>
          <a:xfrm>
            <a:off x="2986111" y="26828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mol.org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7D23E-10C3-4DEC-A8E5-68516897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3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2A54-B4CC-4C42-AF73-B8F3B7FC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48</a:t>
            </a:fld>
            <a:endParaRPr lang="en-US"/>
          </a:p>
        </p:txBody>
      </p:sp>
      <p:sp>
        <p:nvSpPr>
          <p:cNvPr id="12" name="矩形 10">
            <a:extLst>
              <a:ext uri="{FF2B5EF4-FFF2-40B4-BE49-F238E27FC236}">
                <a16:creationId xmlns:a16="http://schemas.microsoft.com/office/drawing/2014/main" id="{6F880D7D-8FD4-4877-A245-818D3731E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851" y="4987161"/>
            <a:ext cx="25987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Prof. Mark V. </a:t>
            </a:r>
            <a:r>
              <a:rPr lang="en-US" altLang="zh-CN" sz="1800" dirty="0" err="1">
                <a:latin typeface="Times New Roman" panose="02020603050405020304" pitchFamily="18" charset="0"/>
              </a:rPr>
              <a:t>Lomolino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pic>
        <p:nvPicPr>
          <p:cNvPr id="12290" name="Picture 2" descr="Biogeography : Lomolino, Mark, Riddle, Brett, Whittaker, Robert J.:  Amazon.de: Bücher">
            <a:extLst>
              <a:ext uri="{FF2B5EF4-FFF2-40B4-BE49-F238E27FC236}">
                <a16:creationId xmlns:a16="http://schemas.microsoft.com/office/drawing/2014/main" id="{44CA2F0B-8717-453D-B273-B77011664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4694" y="917103"/>
            <a:ext cx="4158585" cy="50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rk Lomolino">
            <a:extLst>
              <a:ext uri="{FF2B5EF4-FFF2-40B4-BE49-F238E27FC236}">
                <a16:creationId xmlns:a16="http://schemas.microsoft.com/office/drawing/2014/main" id="{93127E6E-DA1F-4E76-B9AC-7FD6ED90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292" y="1661854"/>
            <a:ext cx="2329841" cy="317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406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3F7C9-696E-4EB8-A14F-AA18764F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Use range maps in 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C2633-A432-4DB9-A9BE-C508D5ACD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381540"/>
            <a:ext cx="8229600" cy="4289242"/>
          </a:xfrm>
        </p:spPr>
        <p:txBody>
          <a:bodyPr/>
          <a:lstStyle/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IUCN </a:t>
            </a:r>
            <a:r>
              <a:rPr lang="en-US" altLang="zh-CN" sz="2400" b="0" dirty="0"/>
              <a:t>and BIEN</a:t>
            </a:r>
            <a:r>
              <a:rPr lang="en-US" sz="2400" b="0" dirty="0"/>
              <a:t>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Calculate range size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Rasterize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</a:t>
            </a:r>
            <a:r>
              <a:rPr lang="en-US" sz="2400" b="0" dirty="0" err="1"/>
              <a:t>GBIF</a:t>
            </a:r>
            <a:r>
              <a:rPr lang="en-US" sz="2400" b="0" dirty="0"/>
              <a:t> occurrences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7DB4-E11A-4D1E-9B6B-036110C7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E022-3FEC-4CA7-B3DD-8E819D34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species distributions</a:t>
            </a:r>
            <a:r>
              <a:rPr lang="zh-CN" altLang="en-US" sz="2800" dirty="0"/>
              <a:t>？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E1F4D-4A9D-4A62-87C7-22F7E0803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>
              <a:spcBef>
                <a:spcPts val="638"/>
              </a:spcBef>
              <a:spcAft>
                <a:spcPts val="1800"/>
              </a:spcAft>
              <a:buFont typeface="Wingdings" panose="05000000000000000000" pitchFamily="2" charset="2"/>
              <a:buChar char="§"/>
              <a:defRPr sz="2600"/>
            </a:pPr>
            <a:r>
              <a:rPr lang="en-US" sz="2000" dirty="0"/>
              <a:t>Practical urgency: </a:t>
            </a:r>
            <a:r>
              <a:rPr lang="en-US" sz="2000" b="0" dirty="0"/>
              <a:t>climate change, biological invasions, land-use changes</a:t>
            </a:r>
          </a:p>
          <a:p>
            <a:pPr hangingPunct="0">
              <a:spcBef>
                <a:spcPts val="638"/>
              </a:spcBef>
              <a:spcAft>
                <a:spcPts val="1800"/>
              </a:spcAft>
              <a:buFont typeface="Wingdings" panose="05000000000000000000" pitchFamily="2" charset="2"/>
              <a:buChar char="§"/>
              <a:defRPr sz="2600"/>
            </a:pPr>
            <a:r>
              <a:rPr lang="en-US" sz="2000" b="0" kern="1200" dirty="0">
                <a:latin typeface="Liberation Sans" pitchFamily="18"/>
                <a:ea typeface="Droid Sans Fallback" pitchFamily="2"/>
                <a:cs typeface="FreeSans" pitchFamily="2"/>
              </a:rPr>
              <a:t>Geographic </a:t>
            </a:r>
            <a:r>
              <a:rPr lang="en-US" sz="2000" kern="1200" dirty="0">
                <a:latin typeface="Liberation Sans" pitchFamily="18"/>
                <a:ea typeface="Droid Sans Fallback" pitchFamily="2"/>
                <a:cs typeface="FreeSans" pitchFamily="2"/>
              </a:rPr>
              <a:t>range size</a:t>
            </a:r>
            <a:r>
              <a:rPr lang="en-US" sz="2000" b="0" kern="1200" dirty="0">
                <a:latin typeface="Liberation Sans" pitchFamily="18"/>
                <a:ea typeface="Droid Sans Fallback" pitchFamily="2"/>
                <a:cs typeface="FreeSans" pitchFamily="2"/>
              </a:rPr>
              <a:t> is a key predictor of extinction risk (Purvis et al. 2000 Proc R Soc B, Thomas et al. 2004 Nature).</a:t>
            </a:r>
          </a:p>
          <a:p>
            <a:pPr hangingPunct="0">
              <a:spcBef>
                <a:spcPts val="638"/>
              </a:spcBef>
              <a:spcAft>
                <a:spcPts val="1800"/>
              </a:spcAft>
              <a:buFont typeface="Wingdings" panose="05000000000000000000" pitchFamily="2" charset="2"/>
              <a:buChar char="§"/>
              <a:defRPr sz="2600"/>
            </a:pPr>
            <a:r>
              <a:rPr lang="en-US" sz="2000" b="0" kern="1200" dirty="0">
                <a:latin typeface="Liberation Sans" pitchFamily="18"/>
                <a:ea typeface="Droid Sans Fallback" pitchFamily="2"/>
                <a:cs typeface="FreeSans" pitchFamily="2"/>
              </a:rPr>
              <a:t>Key quantity in IUCN Red List criteria.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C9969-47C7-4544-8FBC-6EFE2D34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FEDC-4138-4FB6-A67F-C768F65D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3DC2-D65D-4D50-929A-EECA156B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</a:pPr>
            <a:r>
              <a:rPr lang="en-US" sz="2400" b="0" dirty="0"/>
              <a:t>Characteristics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Potential determinants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Changes of species distributions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Some database of species distributions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D2771-EEBA-440A-A8AE-AF2AD6D40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8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E944-994E-4B29-BC64-932811A8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Point observations and geographic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ED656-A905-40A3-8FBF-475DE8AB08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9804" y="1207684"/>
            <a:ext cx="7515687" cy="41504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F5649C-B092-4871-BCB8-BDF7DC41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3429000"/>
            <a:ext cx="3375891" cy="2934855"/>
          </a:xfrm>
        </p:spPr>
        <p:txBody>
          <a:bodyPr/>
          <a:lstStyle/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Georeferenced records (dot maps)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Only presences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Outline maps 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Subjectivity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Often no info on abundance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D922D-D091-4CE6-A9A4-FD76BE74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855-4534-4D65-BA80-5A672810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Estimation of range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D891B-AE18-47E4-9B7A-361F441FEAB3}"/>
              </a:ext>
            </a:extLst>
          </p:cNvPr>
          <p:cNvSpPr txBox="1"/>
          <p:nvPr/>
        </p:nvSpPr>
        <p:spPr>
          <a:xfrm>
            <a:off x="175881" y="6266946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B3AB-F617-4025-9F86-D3167F18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1" y="1461055"/>
            <a:ext cx="5039058" cy="4447652"/>
          </a:xfrm>
        </p:spPr>
        <p:txBody>
          <a:bodyPr/>
          <a:lstStyle/>
          <a:p>
            <a:r>
              <a:rPr lang="en-US" sz="2000" dirty="0" err="1">
                <a:solidFill>
                  <a:srgbClr val="FF0000"/>
                </a:solidFill>
              </a:rPr>
              <a:t>EOO</a:t>
            </a:r>
            <a:r>
              <a:rPr lang="en-US" sz="2000" dirty="0">
                <a:solidFill>
                  <a:srgbClr val="FF0000"/>
                </a:solidFill>
              </a:rPr>
              <a:t> (extent of occurrences)</a:t>
            </a:r>
          </a:p>
          <a:p>
            <a:pPr lvl="1"/>
            <a:r>
              <a:rPr lang="en-US" sz="1800" b="0" dirty="0"/>
              <a:t>Area within the outermost geographic limits</a:t>
            </a:r>
          </a:p>
          <a:p>
            <a:pPr lvl="1"/>
            <a:r>
              <a:rPr lang="en-US" sz="1800" b="0" dirty="0"/>
              <a:t>Difficult to draw for discontinuous ranges</a:t>
            </a:r>
          </a:p>
          <a:p>
            <a:pPr marL="257168" lvl="1" indent="0">
              <a:buNone/>
            </a:pPr>
            <a:endParaRPr lang="en-US" sz="1800" b="0" dirty="0"/>
          </a:p>
          <a:p>
            <a:r>
              <a:rPr lang="en-US" sz="2000" dirty="0" err="1">
                <a:solidFill>
                  <a:srgbClr val="FF0000"/>
                </a:solidFill>
              </a:rPr>
              <a:t>AOO</a:t>
            </a:r>
            <a:r>
              <a:rPr lang="en-US" sz="2000" dirty="0">
                <a:solidFill>
                  <a:srgbClr val="FF0000"/>
                </a:solidFill>
              </a:rPr>
              <a:t> (area of occupancy)</a:t>
            </a:r>
          </a:p>
          <a:p>
            <a:pPr lvl="1"/>
            <a:r>
              <a:rPr lang="en-US" sz="1800" b="0" dirty="0"/>
              <a:t>The area that a species actually occurs within geographic limits</a:t>
            </a:r>
          </a:p>
          <a:p>
            <a:pPr lvl="1"/>
            <a:r>
              <a:rPr lang="en-US" sz="1800" b="0" dirty="0"/>
              <a:t>Usually based on gridded data (resolution)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pic>
        <p:nvPicPr>
          <p:cNvPr id="13314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50DCB3E6-6050-470A-AFE2-35DE1CA13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1335" y="1538602"/>
            <a:ext cx="3127065" cy="483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0753C-128F-4ED2-8036-DBC62FD27564}"/>
              </a:ext>
            </a:extLst>
          </p:cNvPr>
          <p:cNvSpPr txBox="1"/>
          <p:nvPr/>
        </p:nvSpPr>
        <p:spPr>
          <a:xfrm>
            <a:off x="5661335" y="1461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oint observations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13E21-33D8-4836-A2AE-75DCCE75F023}"/>
              </a:ext>
            </a:extLst>
          </p:cNvPr>
          <p:cNvSpPr txBox="1"/>
          <p:nvPr/>
        </p:nvSpPr>
        <p:spPr>
          <a:xfrm>
            <a:off x="6353830" y="3187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EOO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A7DB5-9280-47A9-A62D-3FEDAC3DC337}"/>
              </a:ext>
            </a:extLst>
          </p:cNvPr>
          <p:cNvSpPr txBox="1"/>
          <p:nvPr/>
        </p:nvSpPr>
        <p:spPr>
          <a:xfrm>
            <a:off x="6353829" y="47781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AOO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9122-FFFC-4E6F-AE3B-C3648CF5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2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4A7A-4F18-421B-8437-FBF37819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AOO</a:t>
            </a:r>
            <a:r>
              <a:rPr lang="en-US" sz="2800" dirty="0"/>
              <a:t> increases with grid resolutions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AF189-8056-49CC-905D-9016A4CCA2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78313" y="1699491"/>
            <a:ext cx="4479464" cy="347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84FAA-7875-49E2-8926-8007283BC5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76753" y="1454746"/>
            <a:ext cx="1979279" cy="14621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81CE9-E306-4819-AE94-66369004B637}"/>
              </a:ext>
            </a:extLst>
          </p:cNvPr>
          <p:cNvSpPr txBox="1"/>
          <p:nvPr/>
        </p:nvSpPr>
        <p:spPr>
          <a:xfrm>
            <a:off x="6499175" y="2969218"/>
            <a:ext cx="2187625" cy="23898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 i="1"/>
            </a:pP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Eremomella</a:t>
            </a:r>
            <a:r>
              <a:rPr lang="en-US" sz="1306" i="1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</a:t>
            </a: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gregalis</a:t>
            </a:r>
            <a:endParaRPr lang="en-US" sz="1306" i="1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687F9-421F-4F8D-9F10-52647EC15755}"/>
              </a:ext>
            </a:extLst>
          </p:cNvPr>
          <p:cNvSpPr txBox="1"/>
          <p:nvPr/>
        </p:nvSpPr>
        <p:spPr>
          <a:xfrm>
            <a:off x="159929" y="6353172"/>
            <a:ext cx="2187625" cy="29102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/>
            </a:pP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Hurlbert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&amp;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Jetz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(2007)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PNAS</a:t>
            </a:r>
            <a:endParaRPr lang="en-US" sz="1306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DD3BDF-2088-4A76-BEB3-A6126E594EC0}"/>
              </a:ext>
            </a:extLst>
          </p:cNvPr>
          <p:cNvGrpSpPr/>
          <p:nvPr/>
        </p:nvGrpSpPr>
        <p:grpSpPr>
          <a:xfrm>
            <a:off x="5900351" y="3849861"/>
            <a:ext cx="2309429" cy="2240719"/>
            <a:chOff x="6921803" y="2032849"/>
            <a:chExt cx="3597540" cy="3490507"/>
          </a:xfrm>
        </p:grpSpPr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DC129511-6D55-4F59-B12E-FF7C8CF9C073}"/>
                </a:ext>
              </a:extLst>
            </p:cNvPr>
            <p:cNvSpPr/>
            <p:nvPr/>
          </p:nvSpPr>
          <p:spPr>
            <a:xfrm>
              <a:off x="7533861" y="2032849"/>
              <a:ext cx="0" cy="2847869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500EBDDB-C14D-46A2-8E8E-073A185AA4C1}"/>
                </a:ext>
              </a:extLst>
            </p:cNvPr>
            <p:cNvSpPr/>
            <p:nvPr/>
          </p:nvSpPr>
          <p:spPr>
            <a:xfrm flipH="1">
              <a:off x="7533861" y="4880718"/>
              <a:ext cx="284786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0589D5-D20A-4E13-B738-C7204E3BE768}"/>
                </a:ext>
              </a:extLst>
            </p:cNvPr>
            <p:cNvSpPr txBox="1"/>
            <p:nvPr/>
          </p:nvSpPr>
          <p:spPr>
            <a:xfrm>
              <a:off x="7869668" y="4962219"/>
              <a:ext cx="2649675" cy="561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Grid resolution</a:t>
              </a: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941F46C1-35D4-47FF-8977-E608AF892BD2}"/>
                </a:ext>
              </a:extLst>
            </p:cNvPr>
            <p:cNvSpPr/>
            <p:nvPr/>
          </p:nvSpPr>
          <p:spPr>
            <a:xfrm flipV="1">
              <a:off x="7865356" y="2715820"/>
              <a:ext cx="2183705" cy="166178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BB4898-5F2D-4675-9A01-31D0BBCB6F1D}"/>
                </a:ext>
              </a:extLst>
            </p:cNvPr>
            <p:cNvSpPr txBox="1"/>
            <p:nvPr/>
          </p:nvSpPr>
          <p:spPr>
            <a:xfrm rot="16200000">
              <a:off x="6150059" y="3369707"/>
              <a:ext cx="2104624" cy="561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Range size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77DEAE-587B-42F0-BE19-14AA7C8A6C27}"/>
              </a:ext>
            </a:extLst>
          </p:cNvPr>
          <p:cNvGrpSpPr/>
          <p:nvPr/>
        </p:nvGrpSpPr>
        <p:grpSpPr>
          <a:xfrm>
            <a:off x="1693715" y="5354876"/>
            <a:ext cx="2602964" cy="323165"/>
            <a:chOff x="834733" y="5331888"/>
            <a:chExt cx="2602964" cy="3231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1FC2D4-7CAD-42D0-85FD-201662BEF1B2}"/>
                </a:ext>
              </a:extLst>
            </p:cNvPr>
            <p:cNvSpPr/>
            <p:nvPr/>
          </p:nvSpPr>
          <p:spPr bwMode="auto">
            <a:xfrm>
              <a:off x="834733" y="5389158"/>
              <a:ext cx="208624" cy="208624"/>
            </a:xfrm>
            <a:prstGeom prst="rect">
              <a:avLst/>
            </a:prstGeom>
            <a:solidFill>
              <a:srgbClr val="FF3D5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94EBC-0232-42EB-8AE9-54F249A31C6E}"/>
                </a:ext>
              </a:extLst>
            </p:cNvPr>
            <p:cNvSpPr/>
            <p:nvPr/>
          </p:nvSpPr>
          <p:spPr bwMode="auto">
            <a:xfrm>
              <a:off x="2294202" y="5389158"/>
              <a:ext cx="208624" cy="208624"/>
            </a:xfrm>
            <a:prstGeom prst="rect">
              <a:avLst/>
            </a:prstGeom>
            <a:solidFill>
              <a:srgbClr val="0070F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CA01F9-BCA1-4A9E-8708-D43EBDBC9D34}"/>
                </a:ext>
              </a:extLst>
            </p:cNvPr>
            <p:cNvSpPr txBox="1"/>
            <p:nvPr/>
          </p:nvSpPr>
          <p:spPr>
            <a:xfrm>
              <a:off x="1119548" y="5331888"/>
              <a:ext cx="998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Presence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6E30E-B0B8-4030-B789-1F22B77513FC}"/>
                </a:ext>
              </a:extLst>
            </p:cNvPr>
            <p:cNvSpPr txBox="1"/>
            <p:nvPr/>
          </p:nvSpPr>
          <p:spPr>
            <a:xfrm>
              <a:off x="2502826" y="5331888"/>
              <a:ext cx="9348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Absence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85084F-CF4C-42BA-B783-93511AA9D7C5}"/>
              </a:ext>
            </a:extLst>
          </p:cNvPr>
          <p:cNvSpPr txBox="1"/>
          <p:nvPr/>
        </p:nvSpPr>
        <p:spPr>
          <a:xfrm>
            <a:off x="306150" y="192234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0.25°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04CC6D-5861-4907-ACB9-1E100A7EAB15}"/>
              </a:ext>
            </a:extLst>
          </p:cNvPr>
          <p:cNvSpPr txBox="1"/>
          <p:nvPr/>
        </p:nvSpPr>
        <p:spPr>
          <a:xfrm>
            <a:off x="2659063" y="192234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 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86D28-421A-4F06-AF59-8ED9893048ED}"/>
              </a:ext>
            </a:extLst>
          </p:cNvPr>
          <p:cNvSpPr txBox="1"/>
          <p:nvPr/>
        </p:nvSpPr>
        <p:spPr>
          <a:xfrm>
            <a:off x="518277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89F27-3C56-48C4-8019-904F5BE072CA}"/>
              </a:ext>
            </a:extLst>
          </p:cNvPr>
          <p:cNvSpPr txBox="1"/>
          <p:nvPr/>
        </p:nvSpPr>
        <p:spPr>
          <a:xfrm>
            <a:off x="2793748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8A721A8-548C-46F0-AD69-38A6EE3D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C8C42-D19F-4E7D-BD88-DC76AE214C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62544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1_2012年终总结-徐武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2012年终总结-徐武兵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grpFill/>
        <a:ln w="2857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2012年终总结-徐武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Ecological variation partitioning</Template>
  <TotalTime>0</TotalTime>
  <Words>2450</Words>
  <Application>Microsoft Office PowerPoint</Application>
  <PresentationFormat>On-screen Show (4:3)</PresentationFormat>
  <Paragraphs>438</Paragraphs>
  <Slides>49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Arial Unicode MS</vt:lpstr>
      <vt:lpstr>ArialMT</vt:lpstr>
      <vt:lpstr>Droid Sans Fallback</vt:lpstr>
      <vt:lpstr>Fira Sans</vt:lpstr>
      <vt:lpstr>FreeSans</vt:lpstr>
      <vt:lpstr>Liberation Sans</vt:lpstr>
      <vt:lpstr>宋体</vt:lpstr>
      <vt:lpstr>楷体</vt:lpstr>
      <vt:lpstr>等线</vt:lpstr>
      <vt:lpstr>Arial</vt:lpstr>
      <vt:lpstr>Calibri</vt:lpstr>
      <vt:lpstr>Cambria Math</vt:lpstr>
      <vt:lpstr>Times New Roman</vt:lpstr>
      <vt:lpstr>Verdana</vt:lpstr>
      <vt:lpstr>Wingdings</vt:lpstr>
      <vt:lpstr>主题1</vt:lpstr>
      <vt:lpstr>Distribution of species</vt:lpstr>
      <vt:lpstr>The distribution of a species</vt:lpstr>
      <vt:lpstr>PowerPoint Presentation</vt:lpstr>
      <vt:lpstr>Why species distributions？</vt:lpstr>
      <vt:lpstr>Why species distributions？</vt:lpstr>
      <vt:lpstr>Topics</vt:lpstr>
      <vt:lpstr>Point observations and geographic range</vt:lpstr>
      <vt:lpstr>Estimation of range size</vt:lpstr>
      <vt:lpstr>AOO increases with grid resolutions</vt:lpstr>
      <vt:lpstr>Endemic vs widespread species</vt:lpstr>
      <vt:lpstr>Spatial patterns of species’ range size</vt:lpstr>
      <vt:lpstr>Rapoport’s rule:     increasing geographic range sizes with latitudes </vt:lpstr>
      <vt:lpstr>Internal range structure</vt:lpstr>
      <vt:lpstr>How are individuals distributed w/in a species’ range?</vt:lpstr>
      <vt:lpstr>Spatial variation in abundance</vt:lpstr>
      <vt:lpstr>Abundant-centre hypotheses</vt:lpstr>
      <vt:lpstr>Dynamics of ranges </vt:lpstr>
      <vt:lpstr>Long-term dynamics</vt:lpstr>
      <vt:lpstr>PowerPoint Presentation</vt:lpstr>
      <vt:lpstr>Evolutionary time vs. filling of potential ranges</vt:lpstr>
      <vt:lpstr>PowerPoint Presentation</vt:lpstr>
      <vt:lpstr>Fundamental factors in Soberón’s framework</vt:lpstr>
      <vt:lpstr>(Grinnellian) Niche - tolerance limits</vt:lpstr>
      <vt:lpstr>PowerPoint Presentation</vt:lpstr>
      <vt:lpstr>Niche perspective on range limits</vt:lpstr>
      <vt:lpstr>PowerPoint Presentation</vt:lpstr>
      <vt:lpstr>Biotic interaction</vt:lpstr>
      <vt:lpstr>Competition</vt:lpstr>
      <vt:lpstr>Predation and parasitism</vt:lpstr>
      <vt:lpstr>Mutualisms</vt:lpstr>
      <vt:lpstr>Biotic vs abiotic range limits – geographical rules?</vt:lpstr>
      <vt:lpstr>Dispersal effects on range limits</vt:lpstr>
      <vt:lpstr>Disequilibrium range limits</vt:lpstr>
      <vt:lpstr>Limited range filling</vt:lpstr>
      <vt:lpstr>Scale-dependency of range limiting factors</vt:lpstr>
      <vt:lpstr>Changes of  species distributions</vt:lpstr>
      <vt:lpstr>Global warming and range shifts</vt:lpstr>
      <vt:lpstr>PowerPoint Presentation</vt:lpstr>
      <vt:lpstr>PowerPoint Presentation</vt:lpstr>
      <vt:lpstr>PowerPoint Presentation</vt:lpstr>
      <vt:lpstr>Spread of alien species</vt:lpstr>
      <vt:lpstr>Some commonly used database of species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range maps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Wubing</dc:creator>
  <cp:lastModifiedBy>Xu, Wubing</cp:lastModifiedBy>
  <cp:revision>192</cp:revision>
  <dcterms:created xsi:type="dcterms:W3CDTF">2022-05-01T13:04:24Z</dcterms:created>
  <dcterms:modified xsi:type="dcterms:W3CDTF">2022-05-05T22:40:13Z</dcterms:modified>
</cp:coreProperties>
</file>